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94"/>
  </p:notesMasterIdLst>
  <p:handoutMasterIdLst>
    <p:handoutMasterId r:id="rId95"/>
  </p:handoutMasterIdLst>
  <p:sldIdLst>
    <p:sldId id="339" r:id="rId3"/>
    <p:sldId id="396" r:id="rId4"/>
    <p:sldId id="500" r:id="rId5"/>
    <p:sldId id="505" r:id="rId6"/>
    <p:sldId id="538" r:id="rId7"/>
    <p:sldId id="399" r:id="rId8"/>
    <p:sldId id="506" r:id="rId9"/>
    <p:sldId id="535" r:id="rId10"/>
    <p:sldId id="609" r:id="rId11"/>
    <p:sldId id="527" r:id="rId12"/>
    <p:sldId id="528" r:id="rId13"/>
    <p:sldId id="493" r:id="rId14"/>
    <p:sldId id="409" r:id="rId15"/>
    <p:sldId id="539" r:id="rId16"/>
    <p:sldId id="394" r:id="rId17"/>
    <p:sldId id="639" r:id="rId18"/>
    <p:sldId id="386" r:id="rId19"/>
    <p:sldId id="571" r:id="rId20"/>
    <p:sldId id="593" r:id="rId21"/>
    <p:sldId id="641" r:id="rId22"/>
    <p:sldId id="594" r:id="rId23"/>
    <p:sldId id="610" r:id="rId24"/>
    <p:sldId id="596" r:id="rId25"/>
    <p:sldId id="597" r:id="rId26"/>
    <p:sldId id="605" r:id="rId27"/>
    <p:sldId id="598" r:id="rId28"/>
    <p:sldId id="611" r:id="rId29"/>
    <p:sldId id="606" r:id="rId30"/>
    <p:sldId id="607" r:id="rId31"/>
    <p:sldId id="630" r:id="rId32"/>
    <p:sldId id="498" r:id="rId33"/>
    <p:sldId id="501" r:id="rId34"/>
    <p:sldId id="640" r:id="rId35"/>
    <p:sldId id="658" r:id="rId36"/>
    <p:sldId id="659" r:id="rId37"/>
    <p:sldId id="660" r:id="rId38"/>
    <p:sldId id="635" r:id="rId39"/>
    <p:sldId id="625" r:id="rId40"/>
    <p:sldId id="618" r:id="rId41"/>
    <p:sldId id="621" r:id="rId42"/>
    <p:sldId id="655" r:id="rId43"/>
    <p:sldId id="656" r:id="rId44"/>
    <p:sldId id="657" r:id="rId45"/>
    <p:sldId id="523" r:id="rId46"/>
    <p:sldId id="652" r:id="rId47"/>
    <p:sldId id="653" r:id="rId48"/>
    <p:sldId id="654" r:id="rId49"/>
    <p:sldId id="489" r:id="rId50"/>
    <p:sldId id="558" r:id="rId51"/>
    <p:sldId id="649" r:id="rId52"/>
    <p:sldId id="650" r:id="rId53"/>
    <p:sldId id="644" r:id="rId54"/>
    <p:sldId id="647" r:id="rId55"/>
    <p:sldId id="587" r:id="rId56"/>
    <p:sldId id="608" r:id="rId57"/>
    <p:sldId id="456" r:id="rId58"/>
    <p:sldId id="492" r:id="rId59"/>
    <p:sldId id="502" r:id="rId60"/>
    <p:sldId id="346" r:id="rId61"/>
    <p:sldId id="638" r:id="rId62"/>
    <p:sldId id="390" r:id="rId63"/>
    <p:sldId id="577" r:id="rId64"/>
    <p:sldId id="532" r:id="rId65"/>
    <p:sldId id="632" r:id="rId66"/>
    <p:sldId id="631" r:id="rId67"/>
    <p:sldId id="661" r:id="rId68"/>
    <p:sldId id="412" r:id="rId69"/>
    <p:sldId id="584" r:id="rId70"/>
    <p:sldId id="560" r:id="rId71"/>
    <p:sldId id="615" r:id="rId72"/>
    <p:sldId id="586" r:id="rId73"/>
    <p:sldId id="633" r:id="rId74"/>
    <p:sldId id="590" r:id="rId75"/>
    <p:sldId id="529" r:id="rId76"/>
    <p:sldId id="496" r:id="rId77"/>
    <p:sldId id="626" r:id="rId78"/>
    <p:sldId id="367" r:id="rId79"/>
    <p:sldId id="440" r:id="rId80"/>
    <p:sldId id="449" r:id="rId81"/>
    <p:sldId id="483" r:id="rId82"/>
    <p:sldId id="441" r:id="rId83"/>
    <p:sldId id="384" r:id="rId84"/>
    <p:sldId id="439" r:id="rId85"/>
    <p:sldId id="378" r:id="rId86"/>
    <p:sldId id="377" r:id="rId87"/>
    <p:sldId id="488" r:id="rId88"/>
    <p:sldId id="575" r:id="rId89"/>
    <p:sldId id="510" r:id="rId90"/>
    <p:sldId id="544" r:id="rId91"/>
    <p:sldId id="435" r:id="rId92"/>
    <p:sldId id="555" r:id="rId93"/>
  </p:sldIdLst>
  <p:sldSz cx="9144000" cy="5143500" type="screen16x9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F4208B6-8DC7-4DCF-98F8-C28BFDBA482C}">
          <p14:sldIdLst>
            <p14:sldId id="339"/>
            <p14:sldId id="396"/>
            <p14:sldId id="500"/>
            <p14:sldId id="505"/>
            <p14:sldId id="538"/>
            <p14:sldId id="399"/>
            <p14:sldId id="506"/>
            <p14:sldId id="535"/>
            <p14:sldId id="609"/>
            <p14:sldId id="527"/>
            <p14:sldId id="528"/>
            <p14:sldId id="493"/>
            <p14:sldId id="409"/>
            <p14:sldId id="539"/>
            <p14:sldId id="394"/>
            <p14:sldId id="639"/>
            <p14:sldId id="386"/>
            <p14:sldId id="571"/>
            <p14:sldId id="593"/>
            <p14:sldId id="641"/>
            <p14:sldId id="594"/>
            <p14:sldId id="610"/>
            <p14:sldId id="596"/>
            <p14:sldId id="597"/>
            <p14:sldId id="605"/>
            <p14:sldId id="598"/>
            <p14:sldId id="611"/>
            <p14:sldId id="606"/>
            <p14:sldId id="607"/>
            <p14:sldId id="630"/>
            <p14:sldId id="498"/>
            <p14:sldId id="501"/>
            <p14:sldId id="640"/>
            <p14:sldId id="658"/>
            <p14:sldId id="659"/>
            <p14:sldId id="660"/>
            <p14:sldId id="635"/>
            <p14:sldId id="625"/>
            <p14:sldId id="618"/>
            <p14:sldId id="621"/>
            <p14:sldId id="655"/>
            <p14:sldId id="656"/>
            <p14:sldId id="657"/>
            <p14:sldId id="523"/>
            <p14:sldId id="652"/>
            <p14:sldId id="653"/>
            <p14:sldId id="654"/>
            <p14:sldId id="489"/>
            <p14:sldId id="558"/>
            <p14:sldId id="649"/>
            <p14:sldId id="650"/>
            <p14:sldId id="644"/>
            <p14:sldId id="647"/>
            <p14:sldId id="587"/>
            <p14:sldId id="608"/>
            <p14:sldId id="456"/>
            <p14:sldId id="492"/>
            <p14:sldId id="502"/>
            <p14:sldId id="346"/>
            <p14:sldId id="638"/>
            <p14:sldId id="390"/>
            <p14:sldId id="577"/>
            <p14:sldId id="532"/>
            <p14:sldId id="632"/>
            <p14:sldId id="631"/>
            <p14:sldId id="661"/>
            <p14:sldId id="412"/>
            <p14:sldId id="584"/>
            <p14:sldId id="560"/>
            <p14:sldId id="615"/>
            <p14:sldId id="586"/>
            <p14:sldId id="633"/>
            <p14:sldId id="590"/>
            <p14:sldId id="529"/>
            <p14:sldId id="496"/>
            <p14:sldId id="626"/>
            <p14:sldId id="367"/>
            <p14:sldId id="440"/>
            <p14:sldId id="449"/>
            <p14:sldId id="483"/>
            <p14:sldId id="441"/>
            <p14:sldId id="384"/>
            <p14:sldId id="439"/>
            <p14:sldId id="378"/>
            <p14:sldId id="377"/>
            <p14:sldId id="488"/>
            <p14:sldId id="575"/>
            <p14:sldId id="510"/>
            <p14:sldId id="544"/>
            <p14:sldId id="435"/>
            <p14:sldId id="55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99"/>
    <a:srgbClr val="FF6600"/>
    <a:srgbClr val="3333FF"/>
    <a:srgbClr val="0033CC"/>
    <a:srgbClr val="FF3300"/>
    <a:srgbClr val="E27100"/>
    <a:srgbClr val="99CCFF"/>
    <a:srgbClr val="6699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849" autoAdjust="0"/>
  </p:normalViewPr>
  <p:slideViewPr>
    <p:cSldViewPr>
      <p:cViewPr>
        <p:scale>
          <a:sx n="90" d="100"/>
          <a:sy n="90" d="100"/>
        </p:scale>
        <p:origin x="-816" y="-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270"/>
    </p:cViewPr>
  </p:sorterViewPr>
  <p:notesViewPr>
    <p:cSldViewPr>
      <p:cViewPr varScale="1">
        <p:scale>
          <a:sx n="55" d="100"/>
          <a:sy n="55" d="100"/>
        </p:scale>
        <p:origin x="-2832" y="-8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Maine, Natural Increase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6699FF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cat>
            <c:strRef>
              <c:f>'2000-2009'!$C$124:$F$124</c:f>
              <c:strCache>
                <c:ptCount val="4"/>
                <c:pt idx="0">
                  <c:v>1980-1989</c:v>
                </c:pt>
                <c:pt idx="1">
                  <c:v>1990-1999</c:v>
                </c:pt>
                <c:pt idx="2">
                  <c:v>2000-2009</c:v>
                </c:pt>
                <c:pt idx="3">
                  <c:v>2010-2015</c:v>
                </c:pt>
              </c:strCache>
            </c:strRef>
          </c:cat>
          <c:val>
            <c:numRef>
              <c:f>'2000-2009'!$C$127:$F$127</c:f>
              <c:numCache>
                <c:formatCode>_(* #,##0_);_(* \(#,##0\);_(* "-"??_);_(@_)</c:formatCode>
                <c:ptCount val="4"/>
                <c:pt idx="0" formatCode="General">
                  <c:v>58121</c:v>
                </c:pt>
                <c:pt idx="1">
                  <c:v>30127</c:v>
                </c:pt>
                <c:pt idx="2" formatCode="#,##0">
                  <c:v>12149</c:v>
                </c:pt>
                <c:pt idx="3" formatCode="General">
                  <c:v>-1646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404544"/>
        <c:axId val="133406080"/>
      </c:barChart>
      <c:catAx>
        <c:axId val="13340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0" vert="horz"/>
          <a:lstStyle/>
          <a:p>
            <a:pPr>
              <a:defRPr/>
            </a:pPr>
            <a:endParaRPr lang="en-US"/>
          </a:p>
        </c:txPr>
        <c:crossAx val="133406080"/>
        <c:crosses val="autoZero"/>
        <c:auto val="1"/>
        <c:lblAlgn val="ctr"/>
        <c:lblOffset val="100"/>
        <c:noMultiLvlLbl val="0"/>
      </c:catAx>
      <c:valAx>
        <c:axId val="133406080"/>
        <c:scaling>
          <c:orientation val="minMax"/>
          <c:min val="-200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334045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en-US" sz="1800" dirty="0" smtClean="0"/>
              <a:t>Percent </a:t>
            </a:r>
            <a:r>
              <a:rPr lang="en-US" sz="1800" dirty="0"/>
              <a:t>Change in Population by </a:t>
            </a:r>
            <a:r>
              <a:rPr lang="en-US" sz="1800" dirty="0" smtClean="0"/>
              <a:t>Age, Maine </a:t>
            </a:r>
            <a:r>
              <a:rPr lang="en-US" sz="1800" dirty="0"/>
              <a:t>2012-2032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ME!$C$2:$T$2</c:f>
              <c:strCache>
                <c:ptCount val="18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70-74</c:v>
                </c:pt>
                <c:pt idx="15">
                  <c:v>75-79</c:v>
                </c:pt>
                <c:pt idx="16">
                  <c:v>80-84</c:v>
                </c:pt>
                <c:pt idx="17">
                  <c:v>85+</c:v>
                </c:pt>
              </c:strCache>
            </c:strRef>
          </c:cat>
          <c:val>
            <c:numRef>
              <c:f>ME!$C$54:$T$54</c:f>
              <c:numCache>
                <c:formatCode>0.0%</c:formatCode>
                <c:ptCount val="18"/>
                <c:pt idx="0">
                  <c:v>-2.1709142593529962E-2</c:v>
                </c:pt>
                <c:pt idx="1">
                  <c:v>-9.4943606352274612E-2</c:v>
                </c:pt>
                <c:pt idx="2">
                  <c:v>-0.12627299549755866</c:v>
                </c:pt>
                <c:pt idx="3">
                  <c:v>-0.11220879275856654</c:v>
                </c:pt>
                <c:pt idx="4">
                  <c:v>-7.3082463786584562E-2</c:v>
                </c:pt>
                <c:pt idx="5">
                  <c:v>-4.7332416723361748E-2</c:v>
                </c:pt>
                <c:pt idx="6">
                  <c:v>1.9337579822557016E-2</c:v>
                </c:pt>
                <c:pt idx="7">
                  <c:v>2.2412566476349705E-2</c:v>
                </c:pt>
                <c:pt idx="8">
                  <c:v>-0.15848743932647436</c:v>
                </c:pt>
                <c:pt idx="9">
                  <c:v>-0.23078802810032018</c:v>
                </c:pt>
                <c:pt idx="10">
                  <c:v>-0.33762155291245488</c:v>
                </c:pt>
                <c:pt idx="11">
                  <c:v>-0.32702489257030254</c:v>
                </c:pt>
                <c:pt idx="12">
                  <c:v>-0.1430674522640879</c:v>
                </c:pt>
                <c:pt idx="13">
                  <c:v>0.1793777495419151</c:v>
                </c:pt>
                <c:pt idx="14">
                  <c:v>0.75219884161982686</c:v>
                </c:pt>
                <c:pt idx="15">
                  <c:v>0.95862004064035355</c:v>
                </c:pt>
                <c:pt idx="16">
                  <c:v>0.79237503733633075</c:v>
                </c:pt>
                <c:pt idx="17">
                  <c:v>0.47239768428260986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505408"/>
        <c:axId val="133506944"/>
      </c:barChart>
      <c:catAx>
        <c:axId val="133505408"/>
        <c:scaling>
          <c:orientation val="minMax"/>
        </c:scaling>
        <c:delete val="0"/>
        <c:axPos val="b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133506944"/>
        <c:crosses val="autoZero"/>
        <c:auto val="1"/>
        <c:lblAlgn val="ctr"/>
        <c:lblOffset val="100"/>
        <c:noMultiLvlLbl val="0"/>
      </c:catAx>
      <c:valAx>
        <c:axId val="133506944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350540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0.10185</cdr:x>
      <cdr:y>0.6791</cdr:y>
    </cdr:from>
    <cdr:to>
      <cdr:x>0.31481</cdr:x>
      <cdr:y>0.75627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38200" y="3352800"/>
          <a:ext cx="17526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0.14815</cdr:x>
      <cdr:y>0.23151</cdr:y>
    </cdr:from>
    <cdr:to>
      <cdr:x>0.25926</cdr:x>
      <cdr:y>0.41672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114299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0.12963</cdr:x>
      <cdr:y>0.38543</cdr:y>
    </cdr:from>
    <cdr:to>
      <cdr:x>0.24074</cdr:x>
      <cdr:y>0.57064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66800" y="1902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U.S. Youth:  +5%</a:t>
          </a:r>
        </a:p>
        <a:p xmlns:a="http://schemas.openxmlformats.org/drawingml/2006/main">
          <a:r>
            <a:rPr lang="en-US" sz="1800" dirty="0" smtClean="0"/>
            <a:t>ME Youth:  -9%</a:t>
          </a:r>
          <a:endParaRPr lang="en-US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5455"/>
          </a:xfrm>
          <a:prstGeom prst="rect">
            <a:avLst/>
          </a:prstGeom>
        </p:spPr>
        <p:txBody>
          <a:bodyPr vert="horz" lIns="93294" tIns="46648" rIns="93294" bIns="4664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5455"/>
          </a:xfrm>
          <a:prstGeom prst="rect">
            <a:avLst/>
          </a:prstGeom>
        </p:spPr>
        <p:txBody>
          <a:bodyPr vert="horz" lIns="93294" tIns="46648" rIns="93294" bIns="46648" rtlCol="0"/>
          <a:lstStyle>
            <a:lvl1pPr algn="r">
              <a:defRPr sz="1200"/>
            </a:lvl1pPr>
          </a:lstStyle>
          <a:p>
            <a:fld id="{771EB7D2-B230-412A-B982-54116325FE27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294" tIns="46648" rIns="93294" bIns="4664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294" tIns="46648" rIns="93294" bIns="46648" rtlCol="0" anchor="b"/>
          <a:lstStyle>
            <a:lvl1pPr algn="r">
              <a:defRPr sz="1200"/>
            </a:lvl1pPr>
          </a:lstStyle>
          <a:p>
            <a:fld id="{F5F50DEB-B6AC-4878-8B1F-80F708B59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09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4" tIns="46648" rIns="93294" bIns="4664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3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4" tIns="46648" rIns="93294" bIns="4664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207125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1823"/>
            <a:ext cx="5618480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4" tIns="46648" rIns="93294" bIns="46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4" tIns="46648" rIns="93294" bIns="4664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3" y="884203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4" tIns="46648" rIns="93294" bIns="466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850DC4-0D47-4AA1-9EBD-676B060FF9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46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50DC4-0D47-4AA1-9EBD-676B060FF96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7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charset="-128"/>
              </a:rPr>
              <a:t>Add MDOE</a:t>
            </a:r>
            <a:r>
              <a:rPr lang="en-US" altLang="en-US" baseline="0" smtClean="0">
                <a:ea typeface="ＭＳ Ｐゴシック" charset="-128"/>
              </a:rPr>
              <a:t> &amp; NVME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1pPr>
            <a:lvl2pPr marL="758126" indent="-291587"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2pPr>
            <a:lvl3pPr marL="1166347" indent="-233268"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3pPr>
            <a:lvl4pPr marL="1632887" indent="-233268"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4pPr>
            <a:lvl5pPr marL="2099425" indent="-233268"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5pPr>
            <a:lvl6pPr marL="2565964" indent="-2332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6pPr>
            <a:lvl7pPr marL="3032504" indent="-2332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7pPr>
            <a:lvl8pPr marL="3499043" indent="-2332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8pPr>
            <a:lvl9pPr marL="3965581" indent="-2332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anklin Gothic Medium" charset="0"/>
                <a:ea typeface="ＭＳ Ｐゴシック" charset="-128"/>
              </a:defRPr>
            </a:lvl9pPr>
          </a:lstStyle>
          <a:p>
            <a:fld id="{960E56A8-7E78-3040-82B6-A5EC3A88A89E}" type="slidenum">
              <a:rPr lang="en-US" altLang="en-US" sz="1200">
                <a:latin typeface="Calibri" charset="0"/>
              </a:rPr>
              <a:pPr/>
              <a:t>49</a:t>
            </a:fld>
            <a:endParaRPr lang="en-US" alt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2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47A06-77C5-4E05-90B9-186B382A4D5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0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52789" y="9134915"/>
            <a:ext cx="3175663" cy="47940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76923">
              <a:defRPr>
                <a:solidFill>
                  <a:schemeClr val="tx1"/>
                </a:solidFill>
                <a:latin typeface="Arial Unicode MS" charset="0"/>
                <a:ea typeface="ＭＳ Ｐゴシック" charset="0"/>
                <a:cs typeface="Arial Unicode MS" charset="0"/>
              </a:defRPr>
            </a:lvl1pPr>
            <a:lvl2pPr marL="778875" indent="-299567" defTabSz="976923"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2pPr>
            <a:lvl3pPr marL="1198268" indent="-239653" defTabSz="976923"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3pPr>
            <a:lvl4pPr marL="1677577" indent="-239653" defTabSz="976923"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4pPr>
            <a:lvl5pPr marL="2156884" indent="-239653" defTabSz="976923"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5pPr>
            <a:lvl6pPr marL="2636190" indent="-239653" defTabSz="97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6pPr>
            <a:lvl7pPr marL="3115499" indent="-239653" defTabSz="97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7pPr>
            <a:lvl8pPr marL="3594805" indent="-239653" defTabSz="97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8pPr>
            <a:lvl9pPr marL="4074113" indent="-239653" defTabSz="97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charset="0"/>
                <a:ea typeface="Arial Unicode MS" charset="0"/>
                <a:cs typeface="Arial Unicode MS" charset="0"/>
              </a:defRPr>
            </a:lvl9pPr>
          </a:lstStyle>
          <a:p>
            <a:pPr>
              <a:defRPr/>
            </a:pPr>
            <a:fld id="{0EE1B93E-D621-7D4F-952A-12E4E43CEF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408738" cy="360521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4" y="4567461"/>
            <a:ext cx="5376854" cy="432611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 Unicode MS" charset="0"/>
                <a:cs typeface="Arial Unicode MS" charset="0"/>
              </a:rPr>
              <a:t>We have assets and advantages</a:t>
            </a:r>
            <a:endParaRPr lang="en-US" dirty="0">
              <a:latin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18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for a plan of some sort, various models are out there. </a:t>
            </a:r>
          </a:p>
        </p:txBody>
      </p:sp>
    </p:spTree>
    <p:extLst>
      <p:ext uri="{BB962C8B-B14F-4D97-AF65-F5344CB8AC3E}">
        <p14:creationId xmlns:p14="http://schemas.microsoft.com/office/powerpoint/2010/main" val="1076036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Diversity</a:t>
            </a:r>
            <a:r>
              <a:rPr lang="en-US" baseline="0" dirty="0" smtClean="0"/>
              <a:t> of the collaboration is one of our great strengths</a:t>
            </a:r>
          </a:p>
          <a:p>
            <a:r>
              <a:rPr lang="en-US" dirty="0" smtClean="0"/>
              <a:t>FOR/Maine is Industry Led with University of Maine and other partners</a:t>
            </a:r>
          </a:p>
          <a:p>
            <a:r>
              <a:rPr lang="en-US" dirty="0" smtClean="0"/>
              <a:t>40 industry + members </a:t>
            </a:r>
          </a:p>
          <a:p>
            <a:r>
              <a:rPr lang="en-US" dirty="0" smtClean="0"/>
              <a:t>Support from Maine Forest Products Council, Maine Woodland Owners, Professional Logging Contractors of Maine, </a:t>
            </a:r>
            <a:r>
              <a:rPr lang="en-US" dirty="0" err="1" smtClean="0"/>
              <a:t>Biobased</a:t>
            </a:r>
            <a:r>
              <a:rPr lang="en-US" dirty="0" smtClean="0"/>
              <a:t> Maine, the Maine Development Foundation</a:t>
            </a:r>
          </a:p>
          <a:p>
            <a:r>
              <a:rPr lang="en-US" dirty="0" smtClean="0"/>
              <a:t>Partners</a:t>
            </a:r>
            <a:r>
              <a:rPr lang="en-US" baseline="0" dirty="0" smtClean="0"/>
              <a:t> include </a:t>
            </a:r>
            <a:r>
              <a:rPr lang="en-US" dirty="0" smtClean="0"/>
              <a:t>University of Maine, Maine Technology Institute, Maine International Trade Center, Maine and Co., Maine Congressional Delegation</a:t>
            </a:r>
          </a:p>
          <a:p>
            <a:r>
              <a:rPr lang="en-US" dirty="0" smtClean="0"/>
              <a:t>Key input from state agencies</a:t>
            </a:r>
          </a:p>
          <a:p>
            <a:r>
              <a:rPr lang="en-US" dirty="0" smtClean="0"/>
              <a:t>Funding from US EDA, USDA, and Maine Timberlands Charitable Trust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0A421-A056-44DA-83DA-666B8EF1C0D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86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are</a:t>
            </a:r>
            <a:r>
              <a:rPr lang="en-US" baseline="0" dirty="0" smtClean="0"/>
              <a:t> we organized?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Subcommittees focused on specific scopes of work, each working with consultants to ask the right questions</a:t>
            </a:r>
          </a:p>
          <a:p>
            <a:r>
              <a:rPr lang="en-US" baseline="0" dirty="0" smtClean="0"/>
              <a:t>Executive committee including subcommittee chairs to bring it all together</a:t>
            </a:r>
          </a:p>
          <a:p>
            <a:r>
              <a:rPr lang="en-US" baseline="0" dirty="0" smtClean="0"/>
              <a:t>We are now in synthesis and looking toward implementation</a:t>
            </a:r>
          </a:p>
          <a:p>
            <a:r>
              <a:rPr lang="en-US" baseline="0" dirty="0" smtClean="0"/>
              <a:t>Its an exciting time, we have the date and now what do we need to do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E290B-BD76-43AC-8B0D-14D3FAE055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7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University of British Columbia's Brock Commons opened in July 2017 and is the world’s Tallest Wood Tower</a:t>
            </a:r>
          </a:p>
          <a:p>
            <a:r>
              <a:rPr lang="en-US" dirty="0" smtClean="0"/>
              <a:t>A hybrid of mass timber products with concrete and steel components, the 18-story, 174-foot-tall structure was erected in less than 70</a:t>
            </a:r>
            <a:r>
              <a:rPr lang="en-US" baseline="0" dirty="0" smtClean="0"/>
              <a:t> days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Bullitt Center</a:t>
            </a:r>
            <a:r>
              <a:rPr lang="en-US" baseline="0" dirty="0" smtClean="0"/>
              <a:t> is a </a:t>
            </a:r>
            <a:r>
              <a:rPr lang="en-US" dirty="0" smtClean="0"/>
              <a:t>commercial office building and one of the world’s greenest buildings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9E9BA-F1EE-4E68-80C0-976EBFA1D95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31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B0A98-A984-428B-9B5F-6F026605CCE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8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9E9BA-F1EE-4E68-80C0-976EBFA1D95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7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 BRANDS COMMIT TO RENEWABLE SUPPLY CHAIN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E290B-BD76-43AC-8B0D-14D3FAE055D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8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B0A98-A984-428B-9B5F-6F026605CCE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1FD77-CF93-4F73-B3FA-BA926F400E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3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0D8B3-00B5-1C44-88D0-BCFD25940C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0D8B3-00B5-1C44-88D0-BCFD25940C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2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69F170-5EFF-4913-B693-2A5DBD434E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04216E-A15D-406C-9D7D-F2785ACE87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5FCA81-8EA0-4E2D-A53C-DAA63CB583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357188" y="4875609"/>
            <a:ext cx="842962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241093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  <p:sp>
        <p:nvSpPr>
          <p:cNvPr id="50" name="Shape 50"/>
          <p:cNvSpPr/>
          <p:nvPr/>
        </p:nvSpPr>
        <p:spPr>
          <a:xfrm>
            <a:off x="357188" y="267891"/>
            <a:ext cx="8429625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241093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288525743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357187" y="1439912"/>
            <a:ext cx="4089797" cy="3348633"/>
          </a:xfrm>
          <a:prstGeom prst="rect">
            <a:avLst/>
          </a:prstGeom>
        </p:spPr>
        <p:txBody>
          <a:bodyPr/>
          <a:lstStyle>
            <a:lvl1pPr marL="276810" indent="-276810">
              <a:spcBef>
                <a:spcPts val="1266"/>
              </a:spcBef>
              <a:buSzPct val="65000"/>
              <a:defRPr sz="2100"/>
            </a:lvl1pPr>
            <a:lvl2pPr marL="553621" indent="-276810">
              <a:spcBef>
                <a:spcPts val="1266"/>
              </a:spcBef>
              <a:buSzPct val="65000"/>
              <a:defRPr sz="2100"/>
            </a:lvl2pPr>
            <a:lvl3pPr marL="830431" indent="-276810">
              <a:spcBef>
                <a:spcPts val="1266"/>
              </a:spcBef>
              <a:buSzPct val="65000"/>
              <a:defRPr sz="2100"/>
            </a:lvl3pPr>
            <a:lvl4pPr marL="1107242" indent="-276810">
              <a:spcBef>
                <a:spcPts val="1266"/>
              </a:spcBef>
              <a:buSzPct val="65000"/>
              <a:defRPr sz="2100"/>
            </a:lvl4pPr>
            <a:lvl5pPr marL="1384052" indent="-276810">
              <a:spcBef>
                <a:spcPts val="1266"/>
              </a:spcBef>
              <a:buSzPct val="65000"/>
              <a:defRPr sz="2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100">
                <a:solidFill>
                  <a:srgbClr val="414141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969491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69F170-5EFF-4913-B693-2A5DBD434E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52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8767E5-5C1C-479A-8A1F-E702FEB441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38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F3612B-30C3-4FDD-AFA4-6CECFEA48F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9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FD5961-165B-4940-B96F-297227929A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00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D8FE1B-6C2B-4326-9111-DA35F5AEF2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0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485E52-1812-4A67-8BC1-1B0FB488C9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86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8767E5-5C1C-479A-8A1F-E702FEB441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A49349-ADC6-414F-A2BC-B2088930FB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98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D34B4-1CBC-4F3B-9DE7-A18190567C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14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E06508-3A4D-4D1B-88FB-5F194127D9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7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04216E-A15D-406C-9D7D-F2785ACE87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9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85FCA81-8EA0-4E2D-A53C-DAA63CB583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06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33400" y="444002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Gotham Book" pitchFamily="50" charset="0"/>
                <a:cs typeface="Gotham Book" pitchFamily="50" charset="0"/>
              </a:rPr>
              <a:t>CONNECTING LEADERSHIP FOR ECONOMIC GROWTH</a:t>
            </a:r>
            <a:endParaRPr lang="en-US" dirty="0">
              <a:solidFill>
                <a:srgbClr val="FFFFFF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8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F3612B-30C3-4FDD-AFA4-6CECFEA48F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FD5961-165B-4940-B96F-297227929A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D8FE1B-6C2B-4326-9111-DA35F5AEF2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485E52-1812-4A67-8BC1-1B0FB488C9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D34B4-1CBC-4F3B-9DE7-A18190567C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E06508-3A4D-4D1B-88FB-5F194127D9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3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2915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E9C35C-760F-4572-96A5-709C287369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52400" y="114300"/>
            <a:ext cx="8839200" cy="4914900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36" name="Picture 12" descr="mdf_11_0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819400" y="4629150"/>
            <a:ext cx="3505200" cy="338138"/>
          </a:xfrm>
          <a:prstGeom prst="rect">
            <a:avLst/>
          </a:prstGeom>
          <a:noFill/>
        </p:spPr>
      </p:pic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57200" y="4686303"/>
            <a:ext cx="2286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www.mdf.org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1" r:id="rId12"/>
    <p:sldLayoutId id="2147483692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3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29150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E9C35C-760F-4572-96A5-709C287369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152400" y="114300"/>
            <a:ext cx="8839200" cy="4914900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6" name="Picture 12" descr="mdf_11_0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19400" y="4629150"/>
            <a:ext cx="3505200" cy="338138"/>
          </a:xfrm>
          <a:prstGeom prst="rect">
            <a:avLst/>
          </a:prstGeom>
          <a:noFill/>
        </p:spPr>
      </p:pic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457200" y="462915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57200" y="4686303"/>
            <a:ext cx="2286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www.mdf.org</a:t>
            </a:r>
          </a:p>
        </p:txBody>
      </p:sp>
    </p:spTree>
    <p:extLst>
      <p:ext uri="{BB962C8B-B14F-4D97-AF65-F5344CB8AC3E}">
        <p14:creationId xmlns:p14="http://schemas.microsoft.com/office/powerpoint/2010/main" val="399860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em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1.emf"/><Relationship Id="rId4" Type="http://schemas.openxmlformats.org/officeDocument/2006/relationships/oleObject" Target="../embeddings/oleObject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microsoft.com/office/2007/relationships/hdphoto" Target="NUL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128.png"/><Relationship Id="rId3" Type="http://schemas.openxmlformats.org/officeDocument/2006/relationships/image" Target="../media/image120.jpeg"/><Relationship Id="rId7" Type="http://schemas.openxmlformats.org/officeDocument/2006/relationships/image" Target="../media/image123.jpeg"/><Relationship Id="rId12" Type="http://schemas.openxmlformats.org/officeDocument/2006/relationships/image" Target="../media/image1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6.jpeg"/><Relationship Id="rId5" Type="http://schemas.openxmlformats.org/officeDocument/2006/relationships/image" Target="../media/image121.jpeg"/><Relationship Id="rId10" Type="http://schemas.openxmlformats.org/officeDocument/2006/relationships/image" Target="../media/image125.png"/><Relationship Id="rId4" Type="http://schemas.openxmlformats.org/officeDocument/2006/relationships/hyperlink" Target="https://www.bing.com/images/search?q=logo+for+university+of+maine&amp;view=detailv2&amp;&amp;id=252A69EA92AD9E4CC32ED4A296A2A9790CBC9016&amp;selectedIndex=2&amp;ccid=ZRDNEeXz&amp;simid=608053940225576382&amp;thid=OIP.M6510cd11e5f3089cf89933d5c3042700o0" TargetMode="External"/><Relationship Id="rId9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7" Type="http://schemas.openxmlformats.org/officeDocument/2006/relationships/image" Target="../media/image14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2.emf"/><Relationship Id="rId4" Type="http://schemas.openxmlformats.org/officeDocument/2006/relationships/image" Target="../media/image15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629150"/>
            <a:ext cx="2133600" cy="357188"/>
          </a:xfrm>
        </p:spPr>
        <p:txBody>
          <a:bodyPr/>
          <a:lstStyle/>
          <a:p>
            <a:fld id="{81A49349-ADC6-414F-A2BC-B2088930FB11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4" t="47845" r="26225" b="5905"/>
          <a:stretch/>
        </p:blipFill>
        <p:spPr bwMode="auto">
          <a:xfrm>
            <a:off x="2377440" y="2011680"/>
            <a:ext cx="4334625" cy="255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2134" y="961562"/>
            <a:ext cx="6967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Yellow Light Breen, President &amp; CEO</a:t>
            </a:r>
          </a:p>
          <a:p>
            <a:pPr algn="ctr"/>
            <a:r>
              <a:rPr lang="en-US" sz="2000" i="1" dirty="0" smtClean="0"/>
              <a:t>“Leading for Growth and the Quest for Talent”</a:t>
            </a:r>
          </a:p>
          <a:p>
            <a:pPr algn="ctr"/>
            <a:r>
              <a:rPr lang="en-US" sz="2000" dirty="0" smtClean="0"/>
              <a:t>Maine </a:t>
            </a:r>
            <a:r>
              <a:rPr lang="en-US" sz="2000" dirty="0" smtClean="0"/>
              <a:t>Educational Opportunity Association</a:t>
            </a:r>
            <a:r>
              <a:rPr lang="en-US" sz="2000" dirty="0" smtClean="0"/>
              <a:t>, </a:t>
            </a:r>
            <a:r>
              <a:rPr lang="en-US" sz="2000" dirty="0" smtClean="0"/>
              <a:t>7 January </a:t>
            </a:r>
            <a:r>
              <a:rPr lang="en-US" sz="2000" dirty="0" smtClean="0"/>
              <a:t>2019</a:t>
            </a:r>
            <a:endParaRPr lang="en-US" sz="2000" dirty="0" smtClean="0"/>
          </a:p>
        </p:txBody>
      </p:sp>
      <p:pic>
        <p:nvPicPr>
          <p:cNvPr id="6" name="Picture 5" descr="H:\MDF\Logos-Signatures-headshots\2011 MDF Logo\MDF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02" y="387326"/>
            <a:ext cx="6259471" cy="4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6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395625"/>
              </p:ext>
            </p:extLst>
          </p:nvPr>
        </p:nvGraphicFramePr>
        <p:xfrm>
          <a:off x="533400" y="1123950"/>
          <a:ext cx="7848600" cy="333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6152" y="54841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For the first time in over 100 years, </a:t>
            </a:r>
          </a:p>
          <a:p>
            <a:pPr algn="ctr"/>
            <a:r>
              <a:rPr lang="en-US" sz="2800" b="1" dirty="0" smtClean="0">
                <a:latin typeface="Calibri" panose="020F0502020204030204" pitchFamily="34" charset="0"/>
              </a:rPr>
              <a:t>Maine has more deaths than births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3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220637"/>
              </p:ext>
            </p:extLst>
          </p:nvPr>
        </p:nvGraphicFramePr>
        <p:xfrm>
          <a:off x="457200" y="914401"/>
          <a:ext cx="8229600" cy="370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81201" y="342900"/>
            <a:ext cx="476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Nearly all growth expected in 65 and over cohort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1" y="2341606"/>
            <a:ext cx="2378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U.S. Working Age: +7%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ME Working Age:  -16%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7000" y="3404801"/>
            <a:ext cx="2397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U.S. 65 and over:  +66%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ME 65 and over:  +57%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1047750"/>
            <a:ext cx="5248656" cy="352278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6D6E71"/>
                </a:solidFill>
              </a:rPr>
              <a:t>Attract, Build &amp; Retain</a:t>
            </a:r>
            <a:br>
              <a:rPr lang="en-US" b="1" dirty="0" smtClean="0">
                <a:solidFill>
                  <a:srgbClr val="6D6E71"/>
                </a:solidFill>
              </a:rPr>
            </a:br>
            <a:r>
              <a:rPr lang="en-US" b="1" dirty="0" smtClean="0">
                <a:solidFill>
                  <a:srgbClr val="6D6E71"/>
                </a:solidFill>
              </a:rPr>
              <a:t>Talent for Maine</a:t>
            </a:r>
            <a:endParaRPr lang="en-US" b="1" dirty="0">
              <a:solidFill>
                <a:srgbClr val="6D6E7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629150"/>
            <a:ext cx="2133600" cy="357188"/>
          </a:xfrm>
          <a:prstGeom prst="rect">
            <a:avLst/>
          </a:prstGeom>
        </p:spPr>
        <p:txBody>
          <a:bodyPr/>
          <a:lstStyle/>
          <a:p>
            <a:fld id="{81A49349-ADC6-414F-A2BC-B2088930FB1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00526" y="4229100"/>
            <a:ext cx="48635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Source:  </a:t>
            </a:r>
            <a:r>
              <a:rPr lang="en-US" sz="1400" dirty="0" err="1" smtClean="0"/>
              <a:t>Camoin</a:t>
            </a:r>
            <a:r>
              <a:rPr lang="en-US" sz="1400" dirty="0" smtClean="0"/>
              <a:t> Associates, National Science Foundation</a:t>
            </a:r>
            <a:endParaRPr lang="en-US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25000" r="16144" b="9999"/>
          <a:stretch/>
        </p:blipFill>
        <p:spPr bwMode="auto">
          <a:xfrm>
            <a:off x="317136" y="215588"/>
            <a:ext cx="8598264" cy="38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1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6D6E71"/>
                </a:solidFill>
              </a:rPr>
              <a:t>Create </a:t>
            </a:r>
            <a:r>
              <a:rPr lang="en-US" b="1" dirty="0">
                <a:solidFill>
                  <a:srgbClr val="6D6E71"/>
                </a:solidFill>
              </a:rPr>
              <a:t>a</a:t>
            </a:r>
            <a:r>
              <a:rPr lang="en-US" b="1" dirty="0" smtClean="0">
                <a:solidFill>
                  <a:srgbClr val="6D6E71"/>
                </a:solidFill>
              </a:rPr>
              <a:t> Climate for</a:t>
            </a:r>
            <a:br>
              <a:rPr lang="en-US" b="1" dirty="0" smtClean="0">
                <a:solidFill>
                  <a:srgbClr val="6D6E71"/>
                </a:solidFill>
              </a:rPr>
            </a:br>
            <a:r>
              <a:rPr lang="en-US" b="1" dirty="0" smtClean="0">
                <a:solidFill>
                  <a:srgbClr val="6D6E71"/>
                </a:solidFill>
              </a:rPr>
              <a:t>Investment &amp; Innovation</a:t>
            </a:r>
            <a:br>
              <a:rPr lang="en-US" b="1" dirty="0" smtClean="0">
                <a:solidFill>
                  <a:srgbClr val="6D6E71"/>
                </a:solidFill>
              </a:rPr>
            </a:br>
            <a:r>
              <a:rPr lang="en-US" b="1" dirty="0" smtClean="0">
                <a:solidFill>
                  <a:srgbClr val="6D6E71"/>
                </a:solidFill>
              </a:rPr>
              <a:t>in Maine</a:t>
            </a:r>
            <a:endParaRPr lang="en-US" b="1" dirty="0">
              <a:solidFill>
                <a:srgbClr val="6D6E7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15" y="2745075"/>
            <a:ext cx="2247900" cy="1685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217"/>
            <a:ext cx="2091553" cy="69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1" y="3314274"/>
            <a:ext cx="2802642" cy="997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3" y="517227"/>
            <a:ext cx="3340079" cy="529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7227"/>
            <a:ext cx="3524382" cy="56592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57" y="1181062"/>
            <a:ext cx="4752529" cy="71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75" y="1928249"/>
            <a:ext cx="3199267" cy="119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99" y="3344911"/>
            <a:ext cx="2772292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270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Trusted </a:t>
            </a:r>
            <a:r>
              <a:rPr lang="en-US" sz="2800" b="1" dirty="0" smtClean="0"/>
              <a:t>Research</a:t>
            </a:r>
          </a:p>
          <a:p>
            <a:endParaRPr lang="en-US" sz="2800" b="1" dirty="0"/>
          </a:p>
          <a:p>
            <a:r>
              <a:rPr lang="en-US" sz="2800" b="1" dirty="0" smtClean="0"/>
              <a:t>Leadership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Creative Cross-Sector Partnerships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H:\MDF\Logos-Signatures-headshots\2011 MDF Logo\MDF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02" y="387326"/>
            <a:ext cx="6259471" cy="4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14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“Recognition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 is an accelerant of 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b="1" dirty="0" smtClean="0">
                <a:solidFill>
                  <a:schemeClr val="bg2"/>
                </a:solidFill>
              </a:rPr>
              <a:t>change.”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9F170-5EFF-4913-B693-2A5DBD434E6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3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o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0" b="-8168"/>
          <a:stretch/>
        </p:blipFill>
        <p:spPr bwMode="auto">
          <a:xfrm>
            <a:off x="6477000" y="209550"/>
            <a:ext cx="1906323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urtesy / Sappi North Ame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84" y="1812851"/>
            <a:ext cx="4451504" cy="27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5750"/>
            <a:ext cx="4343400" cy="325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45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5835" r="28264" b="5415"/>
          <a:stretch/>
        </p:blipFill>
        <p:spPr bwMode="auto">
          <a:xfrm>
            <a:off x="1920240" y="209550"/>
            <a:ext cx="530352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5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5750"/>
            <a:ext cx="7315200" cy="42062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K - EM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2859755"/>
            <a:ext cx="2473036" cy="162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d3n8a8pro7vhmx.cloudfront.net/ourkatahdin/pages/242/meta_images/original/bobbie2crop.jpg?14647425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49" y="333611"/>
            <a:ext cx="2514600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d3n8a8pro7vhmx.cloudfront.net/ourkatahdin/pages/244/meta_images/original/ASIgazebo2xsm.jpg?14649146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590" y="2647950"/>
            <a:ext cx="2784062" cy="174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d3n8a8pro7vhmx.cloudfront.net/ourkatahdin/pages/241/meta_images/original/trails_end_sm.jpg?14602368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57" y="2565469"/>
            <a:ext cx="2735060" cy="17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76" y="352661"/>
            <a:ext cx="2676525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3" y="209550"/>
            <a:ext cx="2575817" cy="25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5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csh6.com/img/resize/content.wlbz2.com/photo/2017/07/04/Our%20KAtahdin00000000_1499204547625_9967966_ver1.0.jpg?preset=534-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7" y="1657350"/>
            <a:ext cx="3693041" cy="277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3n8a8pro7vhmx.cloudfront.net/ourkatahdin/sites/1/meta_images/original/OurKatahdin_ActionLogoWhite.png?1432091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7219"/>
            <a:ext cx="2057400" cy="101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341127"/>
            <a:ext cx="4430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“Our Katahdin purchases site of former Millinocket mill”</a:t>
            </a:r>
            <a:endParaRPr lang="en-US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39387"/>
            <a:ext cx="3841750" cy="289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MDF\Annual Meetings\2015 Annual Meeting\Logos and images\MMG Final Logo -300dp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37041"/>
            <a:ext cx="2590800" cy="16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ibbon-cutting-mmg-cen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37041"/>
            <a:ext cx="5334000" cy="35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209550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MMG Center for Professional </a:t>
            </a:r>
            <a:r>
              <a:rPr lang="en-US" dirty="0" smtClean="0"/>
              <a:t>Development - UMPI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MDF\Logos-Signatures-headshots\Cianbro\Cianbro_Bl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939"/>
            <a:ext cx="2273808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ianbro Workforce Develop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65150"/>
            <a:ext cx="4838398" cy="296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www.cianbro.com/portals/1/Graphics/Institute/slideshow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6" y="293103"/>
            <a:ext cx="3452037" cy="205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19993" r="23393" b="17506"/>
          <a:stretch/>
        </p:blipFill>
        <p:spPr bwMode="auto">
          <a:xfrm>
            <a:off x="395153" y="2598763"/>
            <a:ext cx="1981200" cy="183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ianbro employees work Thursday at the company's new workforce development facility in Pittsfield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142" y="2616252"/>
            <a:ext cx="1356807" cy="181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0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21" y="361950"/>
            <a:ext cx="2867025" cy="346075"/>
          </a:xfrm>
          <a:prstGeom prst="rect">
            <a:avLst/>
          </a:prstGeom>
        </p:spPr>
      </p:pic>
      <p:pic>
        <p:nvPicPr>
          <p:cNvPr id="3" name="Picture 2" descr="https://www.famemaine.com/wp-content/uploads/2017/02/60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38007"/>
            <a:ext cx="164782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eyond what is, to what can 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" t="4" r="71911" b="68263"/>
          <a:stretch/>
        </p:blipFill>
        <p:spPr bwMode="auto">
          <a:xfrm>
            <a:off x="6096000" y="2838007"/>
            <a:ext cx="2423160" cy="161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91000" y="35530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Lusitana"/>
              </a:rPr>
              <a:t>Alfond Foundation pays off $685,000 in student loan debt for 20 Maine </a:t>
            </a:r>
            <a:r>
              <a:rPr lang="en-US" b="1" dirty="0" smtClean="0">
                <a:solidFill>
                  <a:srgbClr val="000000"/>
                </a:solidFill>
                <a:latin typeface="Lusitana"/>
              </a:rPr>
              <a:t>graduates</a:t>
            </a:r>
          </a:p>
          <a:p>
            <a:endParaRPr lang="en-US" b="1" dirty="0">
              <a:solidFill>
                <a:srgbClr val="000000"/>
              </a:solidFill>
              <a:latin typeface="Lusitana"/>
            </a:endParaRPr>
          </a:p>
          <a:p>
            <a:r>
              <a:rPr lang="en-US" dirty="0">
                <a:solidFill>
                  <a:srgbClr val="222222"/>
                </a:solidFill>
                <a:latin typeface="Lusitana"/>
              </a:rPr>
              <a:t>The funds are the first round of payments in a program intended to eliminate $5 million in debt for Maine residents working in STEM fields.</a:t>
            </a:r>
            <a:endParaRPr lang="en-US" b="0" i="0" dirty="0">
              <a:solidFill>
                <a:srgbClr val="222222"/>
              </a:solidFill>
              <a:effectLst/>
              <a:latin typeface="Lusitan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5350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86715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“It gives us hope for the </a:t>
            </a:r>
            <a:r>
              <a:rPr lang="en-US" dirty="0" smtClean="0"/>
              <a:t>future.”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:\MDF\Annual Meetings\17\Logos\Champ.Circle - LLBean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0"/>
            <a:ext cx="2692908" cy="78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multifiles.pressherald.com/uploads/sites/4/2016/09/564434-20160902_beanBOOT_1-1024x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588" y="2418021"/>
            <a:ext cx="2914053" cy="208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erard Bechard works on a trimmer at L.L. Bean's production plant in Lewiston. The company is a model for other businesses in Main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231258"/>
            <a:ext cx="3662432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E AN OUTSIDER.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08469"/>
            <a:ext cx="4617649" cy="24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11\Data\MDF\Annual Meetings\17\Logos\Champ.Circle - IDEX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7340"/>
            <a:ext cx="3352800" cy="98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65" y="1356537"/>
            <a:ext cx="4322135" cy="311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2"/>
            <a:ext cx="4212265" cy="329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neale\AppData\Local\Microsoft\Windows\Temporary Internet Files\Content.Outlook\5WJXFAJE\FocusMaine_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38241" r="6364" b="38229"/>
          <a:stretch/>
        </p:blipFill>
        <p:spPr bwMode="auto">
          <a:xfrm>
            <a:off x="228600" y="247207"/>
            <a:ext cx="24384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focusmaine.org/wp-content/uploads/2016/01/life-scienc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6851"/>
            <a:ext cx="2920890" cy="17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quacult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46" y="2509217"/>
            <a:ext cx="3090772" cy="205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focusmaine.org/wp-content/uploads/2016/01/blueberryfar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81" y="361950"/>
            <a:ext cx="3030371" cy="201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hape 94" descr="IMG_9342.jpg"/>
          <p:cNvPicPr preferRelativeResize="0"/>
          <p:nvPr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63" y="2680159"/>
            <a:ext cx="4245321" cy="188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7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496" r="88755" b="76251"/>
          <a:stretch/>
        </p:blipFill>
        <p:spPr bwMode="auto">
          <a:xfrm>
            <a:off x="304800" y="285750"/>
            <a:ext cx="1722020" cy="9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12498" r="71882" b="81252"/>
          <a:stretch/>
        </p:blipFill>
        <p:spPr bwMode="auto">
          <a:xfrm>
            <a:off x="336698" y="1428750"/>
            <a:ext cx="2439089" cy="58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SaviLinx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9" y="2284893"/>
            <a:ext cx="2142885" cy="70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Apothecary by Design Header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3" y="3181350"/>
            <a:ext cx="2295856" cy="102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12505" r="72592" b="69995"/>
          <a:stretch/>
        </p:blipFill>
        <p:spPr bwMode="auto">
          <a:xfrm>
            <a:off x="3124200" y="3260652"/>
            <a:ext cx="2040653" cy="98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11871" r="74609" b="73125"/>
          <a:stretch/>
        </p:blipFill>
        <p:spPr bwMode="auto">
          <a:xfrm>
            <a:off x="3024386" y="2137951"/>
            <a:ext cx="2240280" cy="99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12498" r="66971" b="80002"/>
          <a:stretch/>
        </p:blipFill>
        <p:spPr bwMode="auto">
          <a:xfrm>
            <a:off x="3024386" y="1428750"/>
            <a:ext cx="246888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1" descr="Cor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85" y="3623391"/>
            <a:ext cx="2068162" cy="6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https://scontent-iad3-1.xx.fbcdn.net/v/t1.0-1/p200x200/18953092_1594980493877375_316763498692517109_n.jpg?oh=60a9b2bbb6bc562ccb09adc157530409&amp;oe=5A47002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10509" r="7998" b="22289"/>
          <a:stretch/>
        </p:blipFill>
        <p:spPr bwMode="auto">
          <a:xfrm>
            <a:off x="5597976" y="361493"/>
            <a:ext cx="1447800" cy="112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https://scontent-iad3-1.xx.fbcdn.net/v/t1.0-1/p200x200/11038996_805902712838461_7122710321706813538_n.jpg?oh=866b0cd6ef987b6dd5ffe066e5ac1132&amp;oe=5A86D61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57" y="1778251"/>
            <a:ext cx="1208437" cy="12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https://scontent-iad3-1.xx.fbcdn.net/v/t1.0-1/p200x200/11377221_713006842144186_2710263406795009324_n.png?oh=f31a9cf76d9520a8d56091270b5e110c&amp;oe=5A48660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22101"/>
            <a:ext cx="1299231" cy="129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https://scontent-iad3-1.xx.fbcdn.net/v/t1.0-1/13165889_1076314452433217_9158226642428725757_n.png?oh=d473d13cfa4c8610fbedc3c387aec9d9&amp;oe=5A4EF4B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2" b="-547"/>
          <a:stretch/>
        </p:blipFill>
        <p:spPr bwMode="auto">
          <a:xfrm>
            <a:off x="7125587" y="2163372"/>
            <a:ext cx="160344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5" descr="https://ottopizza.files.wordpress.com/2012/09/500-pxl-otto-logo.jpg?w=150&amp;h=15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66" y="313363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Maine Economic Context</a:t>
            </a:r>
            <a:br>
              <a:rPr lang="en-US" sz="3600" dirty="0" smtClean="0"/>
            </a:br>
            <a:r>
              <a:rPr lang="en-US" sz="3600" dirty="0" smtClean="0"/>
              <a:t>Requires Brutal Honesty, Unquenchable Optimism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9F170-5EFF-4913-B693-2A5DBD434E6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15" y="2745075"/>
            <a:ext cx="2247900" cy="1685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5217"/>
            <a:ext cx="2091553" cy="69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1" y="3314274"/>
            <a:ext cx="2802642" cy="997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3" y="517227"/>
            <a:ext cx="3340079" cy="529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7227"/>
            <a:ext cx="3524382" cy="56592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57" y="1181062"/>
            <a:ext cx="4752529" cy="71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75" y="1928249"/>
            <a:ext cx="3199267" cy="119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899" y="3344911"/>
            <a:ext cx="2772292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452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Trusted </a:t>
            </a:r>
            <a:r>
              <a:rPr lang="en-US" sz="2800" b="1" dirty="0" smtClean="0"/>
              <a:t>Research</a:t>
            </a:r>
          </a:p>
          <a:p>
            <a:endParaRPr lang="en-US" sz="2800" b="1" dirty="0"/>
          </a:p>
          <a:p>
            <a:r>
              <a:rPr lang="en-US" sz="2800" b="1" dirty="0" smtClean="0"/>
              <a:t>Leadership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Creative Cross-Sector Partnerships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H:\MDF\Logos-Signatures-headshots\2011 MDF Logo\MDF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02" y="387326"/>
            <a:ext cx="6259471" cy="4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5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6D6E71"/>
                </a:solidFill>
              </a:rPr>
              <a:t>Unleash the Potential of Maine People</a:t>
            </a:r>
            <a:endParaRPr lang="en-US" sz="4800" b="1" dirty="0">
              <a:solidFill>
                <a:srgbClr val="6D6E7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2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93490"/>
            <a:ext cx="1715165" cy="18402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61475"/>
            <a:ext cx="1737644" cy="1824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95" y="2593490"/>
            <a:ext cx="1752600" cy="18402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41" y="2593490"/>
            <a:ext cx="1752599" cy="18402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:\Education &amp; Workforce Initiatives\Making Maine Work\MMW Workforce Reports\MMW - GrowingTheWorkforce\Report\MMW4-GrowingMainesWorkforce-WEB_Page_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568896"/>
            <a:ext cx="1635343" cy="17171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461475"/>
            <a:ext cx="1737643" cy="1824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67" y="476592"/>
            <a:ext cx="1870190" cy="18094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99362"/>
            <a:ext cx="4724399" cy="313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51" y="3256220"/>
            <a:ext cx="4180897" cy="11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7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77190"/>
            <a:ext cx="8229600" cy="4175760"/>
          </a:xfrm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800"/>
              </a:spcBef>
              <a:buNone/>
              <a:tabLst>
                <a:tab pos="6858000" algn="r"/>
              </a:tabLst>
            </a:pPr>
            <a:r>
              <a:rPr lang="en-US" dirty="0" smtClean="0">
                <a:solidFill>
                  <a:srgbClr val="C00000"/>
                </a:solidFill>
                <a:latin typeface="Futura LT CondensedExtraBold" pitchFamily="2" charset="0"/>
              </a:rPr>
              <a:t>What do you think are the key factors </a:t>
            </a:r>
            <a:br>
              <a:rPr lang="en-US" dirty="0" smtClean="0">
                <a:solidFill>
                  <a:srgbClr val="C00000"/>
                </a:solidFill>
                <a:latin typeface="Futura LT CondensedExtraBold" pitchFamily="2" charset="0"/>
              </a:rPr>
            </a:br>
            <a:r>
              <a:rPr lang="en-US" dirty="0" smtClean="0">
                <a:solidFill>
                  <a:srgbClr val="C00000"/>
                </a:solidFill>
                <a:latin typeface="Futura LT CondensedExtraBold" pitchFamily="2" charset="0"/>
              </a:rPr>
              <a:t>that support business retention </a:t>
            </a:r>
            <a:br>
              <a:rPr lang="en-US" dirty="0" smtClean="0">
                <a:solidFill>
                  <a:srgbClr val="C00000"/>
                </a:solidFill>
                <a:latin typeface="Futura LT CondensedExtraBold" pitchFamily="2" charset="0"/>
              </a:rPr>
            </a:br>
            <a:r>
              <a:rPr lang="en-US" dirty="0" smtClean="0">
                <a:solidFill>
                  <a:srgbClr val="C00000"/>
                </a:solidFill>
                <a:latin typeface="Futura LT CondensedExtraBold" pitchFamily="2" charset="0"/>
              </a:rPr>
              <a:t>and expansion in Maine?</a:t>
            </a:r>
          </a:p>
          <a:p>
            <a:pPr marL="914400" indent="0">
              <a:spcBef>
                <a:spcPts val="0"/>
              </a:spcBef>
              <a:buNone/>
              <a:tabLst>
                <a:tab pos="6858000" algn="r"/>
              </a:tabLst>
            </a:pPr>
            <a:endParaRPr lang="en-US" sz="1200" b="1" u="sng" dirty="0" smtClean="0">
              <a:latin typeface="Futura LT Book" pitchFamily="2" charset="0"/>
            </a:endParaRP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b="1" u="sng" dirty="0" smtClean="0">
                <a:latin typeface="Futura LT Book" pitchFamily="2" charset="0"/>
              </a:rPr>
              <a:t>Key Factor	Percentage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2100" b="1" dirty="0" smtClean="0">
                <a:latin typeface="Futura LT Book" pitchFamily="2" charset="0"/>
              </a:rPr>
              <a:t>Quality of Life	 53%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2100" b="1" dirty="0" smtClean="0">
                <a:latin typeface="Futura LT Book" pitchFamily="2" charset="0"/>
              </a:rPr>
              <a:t>Quality of Workforce	 36%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2100" b="1" dirty="0" smtClean="0">
                <a:latin typeface="Futura LT Book" pitchFamily="2" charset="0"/>
              </a:rPr>
              <a:t>Natural Resources, Climate and Environment	 25%</a:t>
            </a:r>
            <a:endParaRPr lang="en-US" sz="1600" b="1" dirty="0" smtClean="0">
              <a:latin typeface="Futura LT Book" pitchFamily="2" charset="0"/>
            </a:endParaRP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Business Economy	 16%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Education and Educational Resources	 15%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Space for Growing Population	 11%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Favorable Tax Policies (General)	 10%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Government and Policies (General)	 9%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Supportive and Engaged Community	 8%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Funding and Capital	 7%</a:t>
            </a:r>
          </a:p>
          <a:p>
            <a:pPr marL="914400" indent="0">
              <a:spcBef>
                <a:spcPts val="600"/>
              </a:spcBef>
              <a:buNone/>
              <a:tabLst>
                <a:tab pos="6858000" algn="r"/>
              </a:tabLst>
            </a:pPr>
            <a:r>
              <a:rPr lang="en-US" sz="1600" dirty="0" smtClean="0">
                <a:latin typeface="Futura LT Book" pitchFamily="2" charset="0"/>
              </a:rPr>
              <a:t>Location/Access to Larger Markets (Boston/Canada)	 6%</a:t>
            </a: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233363" algn="l"/>
                <a:tab pos="7772400" algn="r"/>
              </a:tabLst>
            </a:pPr>
            <a:r>
              <a:rPr lang="en-US" sz="1000" i="1" dirty="0" smtClean="0">
                <a:latin typeface="Futura LT Condensed" pitchFamily="2" charset="0"/>
              </a:rPr>
              <a:t>	Multiple responses accepted; only categories with &gt;5% shown (n=777).	Source: Survey of Maine Business and Education Leaders by Market Decisions Research; March 2018</a:t>
            </a:r>
            <a:endParaRPr lang="en-US" sz="1000" i="1" dirty="0">
              <a:latin typeface="Futura LT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519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77000" y="742950"/>
            <a:ext cx="2438400" cy="3581400"/>
          </a:xfrm>
          <a:ln w="762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lvl="0" indent="0" algn="ctr">
              <a:spcBef>
                <a:spcPts val="800"/>
              </a:spcBef>
              <a:buNone/>
              <a:tabLst>
                <a:tab pos="6858000" algn="r"/>
              </a:tabLst>
            </a:pPr>
            <a:endParaRPr lang="en-US" sz="9600" dirty="0" smtClean="0">
              <a:solidFill>
                <a:srgbClr val="C00000"/>
              </a:solidFill>
              <a:latin typeface="Futura LT CondensedExtraBold" pitchFamily="2" charset="0"/>
            </a:endParaRPr>
          </a:p>
          <a:p>
            <a:pPr marL="0" lvl="0" indent="0" algn="ctr">
              <a:spcBef>
                <a:spcPts val="800"/>
              </a:spcBef>
              <a:buNone/>
              <a:tabLst>
                <a:tab pos="6858000" algn="r"/>
              </a:tabLst>
            </a:pPr>
            <a:endParaRPr lang="en-US" sz="9600" dirty="0">
              <a:solidFill>
                <a:srgbClr val="C00000"/>
              </a:solidFill>
              <a:latin typeface="Futura LT CondensedExtraBold" pitchFamily="2" charset="0"/>
            </a:endParaRPr>
          </a:p>
          <a:p>
            <a:pPr marL="0" lvl="0" indent="0" algn="ctr">
              <a:spcBef>
                <a:spcPts val="800"/>
              </a:spcBef>
              <a:buNone/>
              <a:tabLst>
                <a:tab pos="6858000" algn="r"/>
              </a:tabLst>
            </a:pPr>
            <a:r>
              <a:rPr lang="en-US" sz="9600" b="1" dirty="0" smtClean="0">
                <a:solidFill>
                  <a:srgbClr val="C00000"/>
                </a:solidFill>
                <a:latin typeface="Futura LT CondensedExtraBold" pitchFamily="2" charset="0"/>
              </a:rPr>
              <a:t>Top </a:t>
            </a:r>
            <a:r>
              <a:rPr lang="en-US" sz="9600" b="1" dirty="0">
                <a:solidFill>
                  <a:srgbClr val="C00000"/>
                </a:solidFill>
                <a:latin typeface="Futura LT CondensedExtraBold" pitchFamily="2" charset="0"/>
              </a:rPr>
              <a:t>12 Issues for Maine’s Next </a:t>
            </a:r>
            <a:r>
              <a:rPr lang="en-US" sz="9600" b="1" dirty="0" smtClean="0">
                <a:solidFill>
                  <a:srgbClr val="C00000"/>
                </a:solidFill>
                <a:latin typeface="Futura LT CondensedExtraBold" pitchFamily="2" charset="0"/>
              </a:rPr>
              <a:t>Governor &amp; Legislature</a:t>
            </a:r>
            <a:endParaRPr lang="en-US" sz="9600" b="1" dirty="0">
              <a:solidFill>
                <a:srgbClr val="C00000"/>
              </a:solidFill>
              <a:latin typeface="Futura LT CondensedExtraBol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7778750" algn="r"/>
              </a:tabLst>
            </a:pPr>
            <a:endParaRPr lang="en-US" sz="1000" i="1" dirty="0" smtClean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7778750" algn="r"/>
              </a:tabLst>
            </a:pPr>
            <a:endParaRPr lang="en-US" sz="2000" i="1" dirty="0">
              <a:latin typeface="Futura LT Condensed" pitchFamily="2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8001000" algn="r"/>
              </a:tabLst>
            </a:pPr>
            <a:r>
              <a:rPr lang="en-US" sz="1000" i="1" dirty="0" smtClean="0">
                <a:latin typeface="Futura LT Condensed" pitchFamily="2" charset="0"/>
              </a:rPr>
              <a:t>	Source: Survey of Maine Business and Education Leaders by Market Decisions Research; March 2018</a:t>
            </a:r>
            <a:endParaRPr lang="en-US" sz="1000" i="1" dirty="0">
              <a:latin typeface="Futura LT Condensed" pitchFamily="2" charset="0"/>
            </a:endParaRPr>
          </a:p>
        </p:txBody>
      </p:sp>
      <p:pic>
        <p:nvPicPr>
          <p:cNvPr id="14" name="Picture 13" descr="MMW18-Graph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09550"/>
            <a:ext cx="6096000" cy="441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"/>
            <a:ext cx="682752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05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ellow\Dropbox\Maine Workforce and Education Coalition\Communications Workgroup\Branding\Powerpoint Assets\EDMEAnnualMeetingMS.jpg.0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498" y="193158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6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1" dirty="0" smtClean="0">
                <a:solidFill>
                  <a:schemeClr val="bg2"/>
                </a:solidFill>
              </a:rPr>
              <a:t>#BHAG</a:t>
            </a:r>
            <a:endParaRPr lang="en-US" sz="6000" b="1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9F170-5EFF-4913-B693-2A5DBD434E6D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the good news…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3612B-30C3-4FDD-AFA4-6CECFEA48FF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24200" y="216629"/>
            <a:ext cx="5394514" cy="4022825"/>
            <a:chOff x="1418662" y="1305111"/>
            <a:chExt cx="5394514" cy="53637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5176" y="1305111"/>
              <a:ext cx="4318000" cy="5363766"/>
            </a:xfrm>
            <a:prstGeom prst="rect">
              <a:avLst/>
            </a:prstGeom>
          </p:spPr>
        </p:pic>
        <p:sp>
          <p:nvSpPr>
            <p:cNvPr id="13" name="Line Callout 1 (Border and Accent Bar) 12"/>
            <p:cNvSpPr/>
            <p:nvPr/>
          </p:nvSpPr>
          <p:spPr>
            <a:xfrm flipH="1">
              <a:off x="1418662" y="3850341"/>
              <a:ext cx="799354" cy="457200"/>
            </a:xfrm>
            <a:prstGeom prst="accentBorderCallout1">
              <a:avLst>
                <a:gd name="adj1" fmla="val 18750"/>
                <a:gd name="adj2" fmla="val -8333"/>
                <a:gd name="adj3" fmla="val -18219"/>
                <a:gd name="adj4" fmla="val -69554"/>
              </a:avLst>
            </a:prstGeom>
            <a:solidFill>
              <a:schemeClr val="accent5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b="1" dirty="0" smtClean="0">
                  <a:solidFill>
                    <a:srgbClr val="292934"/>
                  </a:solidFill>
                </a:rPr>
                <a:t>75%</a:t>
              </a:r>
              <a:endParaRPr lang="en-US" b="1" dirty="0">
                <a:solidFill>
                  <a:srgbClr val="292934"/>
                </a:solidFill>
              </a:endParaRPr>
            </a:p>
          </p:txBody>
        </p:sp>
        <p:sp>
          <p:nvSpPr>
            <p:cNvPr id="14" name="Line Callout 1 (Border and Accent Bar) 13"/>
            <p:cNvSpPr/>
            <p:nvPr/>
          </p:nvSpPr>
          <p:spPr>
            <a:xfrm flipH="1">
              <a:off x="1418662" y="5672301"/>
              <a:ext cx="799354" cy="457200"/>
            </a:xfrm>
            <a:prstGeom prst="accentBorderCallout1">
              <a:avLst>
                <a:gd name="adj1" fmla="val 18750"/>
                <a:gd name="adj2" fmla="val -8333"/>
                <a:gd name="adj3" fmla="val 60212"/>
                <a:gd name="adj4" fmla="val -58338"/>
              </a:avLst>
            </a:prstGeom>
            <a:solidFill>
              <a:schemeClr val="accent5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b="1" dirty="0" smtClean="0">
                  <a:solidFill>
                    <a:srgbClr val="292934"/>
                  </a:solidFill>
                </a:rPr>
                <a:t>70%</a:t>
              </a:r>
              <a:endParaRPr lang="en-US" b="1" dirty="0">
                <a:solidFill>
                  <a:srgbClr val="292934"/>
                </a:solidFill>
              </a:endParaRPr>
            </a:p>
          </p:txBody>
        </p:sp>
        <p:sp>
          <p:nvSpPr>
            <p:cNvPr id="15" name="Line Callout 1 (Border and Accent Bar) 14"/>
            <p:cNvSpPr/>
            <p:nvPr/>
          </p:nvSpPr>
          <p:spPr>
            <a:xfrm>
              <a:off x="5121835" y="6211677"/>
              <a:ext cx="747059" cy="457200"/>
            </a:xfrm>
            <a:prstGeom prst="accentBorderCallout1">
              <a:avLst>
                <a:gd name="adj1" fmla="val 18750"/>
                <a:gd name="adj2" fmla="val -8333"/>
                <a:gd name="adj3" fmla="val -24755"/>
                <a:gd name="adj4" fmla="val -136469"/>
              </a:avLst>
            </a:prstGeom>
            <a:solidFill>
              <a:schemeClr val="accent5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b="1" dirty="0" smtClean="0">
                  <a:solidFill>
                    <a:srgbClr val="292934"/>
                  </a:solidFill>
                </a:rPr>
                <a:t>60%</a:t>
              </a:r>
              <a:endParaRPr lang="en-US" b="1" dirty="0">
                <a:solidFill>
                  <a:srgbClr val="292934"/>
                </a:solidFill>
              </a:endParaRPr>
            </a:p>
          </p:txBody>
        </p:sp>
        <p:sp>
          <p:nvSpPr>
            <p:cNvPr id="16" name="Line Callout 1 (Border and Accent Bar) 15"/>
            <p:cNvSpPr/>
            <p:nvPr/>
          </p:nvSpPr>
          <p:spPr>
            <a:xfrm>
              <a:off x="5286188" y="5265271"/>
              <a:ext cx="747059" cy="457200"/>
            </a:xfrm>
            <a:prstGeom prst="accentBorderCallout1">
              <a:avLst>
                <a:gd name="adj1" fmla="val 18750"/>
                <a:gd name="adj2" fmla="val -8333"/>
                <a:gd name="adj3" fmla="val 4657"/>
                <a:gd name="adj4" fmla="val -124469"/>
              </a:avLst>
            </a:prstGeom>
            <a:solidFill>
              <a:schemeClr val="accent5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b="1" dirty="0" smtClean="0">
                  <a:solidFill>
                    <a:srgbClr val="292934"/>
                  </a:solidFill>
                </a:rPr>
                <a:t>60%</a:t>
              </a:r>
              <a:endParaRPr lang="en-US" b="1" dirty="0">
                <a:solidFill>
                  <a:srgbClr val="292934"/>
                </a:solidFill>
              </a:endParaRPr>
            </a:p>
          </p:txBody>
        </p:sp>
        <p:sp>
          <p:nvSpPr>
            <p:cNvPr id="17" name="Line Callout 1 (Border and Accent Bar) 16"/>
            <p:cNvSpPr/>
            <p:nvPr/>
          </p:nvSpPr>
          <p:spPr>
            <a:xfrm>
              <a:off x="5256305" y="4525683"/>
              <a:ext cx="747059" cy="457200"/>
            </a:xfrm>
            <a:prstGeom prst="accentBorderCallout1">
              <a:avLst>
                <a:gd name="adj1" fmla="val 18750"/>
                <a:gd name="adj2" fmla="val -8333"/>
                <a:gd name="adj3" fmla="val 83088"/>
                <a:gd name="adj4" fmla="val -112469"/>
              </a:avLst>
            </a:prstGeom>
            <a:solidFill>
              <a:schemeClr val="accent5">
                <a:lumMod val="40000"/>
                <a:lumOff val="60000"/>
              </a:schemeClr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b="1" dirty="0" smtClean="0">
                  <a:solidFill>
                    <a:srgbClr val="292934"/>
                  </a:solidFill>
                </a:rPr>
                <a:t>65%</a:t>
              </a:r>
              <a:endParaRPr lang="en-US" b="1" dirty="0">
                <a:solidFill>
                  <a:srgbClr val="292934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1950"/>
            <a:ext cx="5638800" cy="74295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Futura" charset="0"/>
                <a:ea typeface="Futura" charset="0"/>
                <a:cs typeface="Futura" charset="0"/>
              </a:rPr>
              <a:t>New England</a:t>
            </a:r>
            <a:br>
              <a:rPr lang="en-US" sz="3600" b="1" dirty="0" smtClean="0">
                <a:latin typeface="Futura" charset="0"/>
                <a:ea typeface="Futura" charset="0"/>
                <a:cs typeface="Futura" charset="0"/>
              </a:rPr>
            </a:br>
            <a:r>
              <a:rPr lang="en-US" sz="3600" b="1" dirty="0" smtClean="0">
                <a:latin typeface="Futura" charset="0"/>
                <a:ea typeface="Futura" charset="0"/>
                <a:cs typeface="Futura" charset="0"/>
              </a:rPr>
              <a:t>Attainment Goals</a:t>
            </a:r>
            <a:endParaRPr lang="en-US" sz="3600" b="1" dirty="0">
              <a:latin typeface="Futura" charset="0"/>
              <a:ea typeface="Futura" charset="0"/>
              <a:cs typeface="Futu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540609/1455233703/slide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540609/1455233703/slide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540609/1455233703/slide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alibri"/>
                <a:cs typeface="Calibri"/>
              </a:rPr>
              <a:t>Maine’s Workforce and Education Coalition</a:t>
            </a:r>
            <a:endParaRPr lang="en-US" sz="3200" b="1" dirty="0">
              <a:latin typeface="Calibri"/>
              <a:cs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78764" y="1504950"/>
            <a:ext cx="7792569" cy="2389983"/>
            <a:chOff x="894231" y="1430180"/>
            <a:chExt cx="7792569" cy="3186644"/>
          </a:xfrm>
        </p:grpSpPr>
        <p:pic>
          <p:nvPicPr>
            <p:cNvPr id="4" name="Picture 3" descr="Systemlogoepsforma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231" y="1600200"/>
              <a:ext cx="2387542" cy="1107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9854" y="1893356"/>
              <a:ext cx="2616946" cy="5315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 descr="MDF LogoStacke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854" y="2686424"/>
              <a:ext cx="1841500" cy="1930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 descr="Educate Maine Final Logo-0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156" y="3064435"/>
              <a:ext cx="1348961" cy="12736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06921" y="3267944"/>
              <a:ext cx="2133600" cy="673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0450" y="1430180"/>
              <a:ext cx="1450480" cy="1450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3446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540609/1455233703/slid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540609/1455233703/slide1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540609/1455233703/slide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8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College Kids Aren’t Always Kids…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280160"/>
            <a:ext cx="4385219" cy="292608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0243"/>
            <a:ext cx="2914892" cy="2103120"/>
          </a:xfrm>
        </p:spPr>
      </p:pic>
    </p:spTree>
    <p:extLst>
      <p:ext uri="{BB962C8B-B14F-4D97-AF65-F5344CB8AC3E}">
        <p14:creationId xmlns:p14="http://schemas.microsoft.com/office/powerpoint/2010/main" val="1024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6058"/>
            <a:ext cx="80645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7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629150"/>
            <a:ext cx="2133600" cy="357188"/>
          </a:xfrm>
          <a:prstGeom prst="rect">
            <a:avLst/>
          </a:prstGeom>
        </p:spPr>
        <p:txBody>
          <a:bodyPr/>
          <a:lstStyle/>
          <a:p>
            <a:fld id="{81A49349-ADC6-414F-A2BC-B2088930FB1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2762" y="4386909"/>
            <a:ext cx="8510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Source:  </a:t>
            </a:r>
            <a:r>
              <a:rPr lang="en-US" sz="1400" dirty="0" smtClean="0"/>
              <a:t>Maine DEP Bureau of Water Quality, U.S. Environmental Protection Agency</a:t>
            </a:r>
            <a:endParaRPr lang="en-US" sz="1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5" t="21248" r="21285" b="12503"/>
          <a:stretch/>
        </p:blipFill>
        <p:spPr bwMode="auto">
          <a:xfrm>
            <a:off x="420150" y="366982"/>
            <a:ext cx="8415931" cy="388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7162"/>
            <a:ext cx="8661401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3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693"/>
            <a:ext cx="8305800" cy="46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4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969"/>
            <a:ext cx="8534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1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6694"/>
            <a:ext cx="8382000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dirty="0" smtClean="0"/>
              <a:t>109,000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9F170-5EFF-4913-B693-2A5DBD434E6D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4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MDF\Annual Meetings\17\Yellow's Plenary\Live &amp; Work in Maine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7230"/>
            <a:ext cx="17335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9" t="48764" r="57150" b="16237"/>
          <a:stretch/>
        </p:blipFill>
        <p:spPr bwMode="auto">
          <a:xfrm>
            <a:off x="762000" y="257230"/>
            <a:ext cx="3131820" cy="199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37503" r="56426" b="24996"/>
          <a:stretch/>
        </p:blipFill>
        <p:spPr bwMode="auto">
          <a:xfrm>
            <a:off x="4419600" y="2250207"/>
            <a:ext cx="3314679" cy="220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42349" r="56321" b="20150"/>
          <a:stretch/>
        </p:blipFill>
        <p:spPr bwMode="auto">
          <a:xfrm>
            <a:off x="762000" y="2372113"/>
            <a:ext cx="3131820" cy="208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9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33351"/>
            <a:ext cx="3581400" cy="441959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0" y="1885950"/>
            <a:ext cx="2470941" cy="1058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57350"/>
            <a:ext cx="232669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8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66825"/>
            <a:ext cx="5907088" cy="230724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D5961-165B-4940-B96F-297227929A64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09551"/>
            <a:ext cx="5715000" cy="195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4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rgbClr val="6D6E71"/>
                </a:solidFill>
              </a:rPr>
              <a:t>Unleash the Potential of Communities &amp; Economic Sectors</a:t>
            </a:r>
            <a:endParaRPr lang="en-US" b="1" dirty="0">
              <a:solidFill>
                <a:srgbClr val="6D6E7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834390"/>
            <a:ext cx="4629714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19" y="1337310"/>
            <a:ext cx="3281927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56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15247" r="11908" b="6003"/>
          <a:stretch/>
        </p:blipFill>
        <p:spPr bwMode="auto">
          <a:xfrm>
            <a:off x="381000" y="209551"/>
            <a:ext cx="8458200" cy="405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4841" y="4311470"/>
            <a:ext cx="19175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Source:  </a:t>
            </a:r>
            <a:r>
              <a:rPr lang="en-US" sz="1100" dirty="0" smtClean="0"/>
              <a:t>Moody’s Analytics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46427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171450"/>
            <a:ext cx="8305800" cy="1443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995259"/>
              </p:ext>
            </p:extLst>
          </p:nvPr>
        </p:nvGraphicFramePr>
        <p:xfrm>
          <a:off x="1752600" y="-1543050"/>
          <a:ext cx="6629400" cy="643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Acrobat Document" r:id="rId4" imgW="3886052" imgH="5029200" progId="Acrobat.Document.11">
                  <p:embed/>
                </p:oleObj>
              </mc:Choice>
              <mc:Fallback>
                <p:oleObj name="Acrobat Document" r:id="rId4" imgW="3886052" imgH="50292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-1543050"/>
                        <a:ext cx="6629400" cy="6434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629150"/>
            <a:ext cx="2133600" cy="357188"/>
          </a:xfrm>
        </p:spPr>
        <p:txBody>
          <a:bodyPr/>
          <a:lstStyle/>
          <a:p>
            <a:fld id="{F269F170-5EFF-4913-B693-2A5DBD434E6D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61950"/>
            <a:ext cx="7772400" cy="949325"/>
          </a:xfrm>
        </p:spPr>
        <p:txBody>
          <a:bodyPr/>
          <a:lstStyle/>
          <a:p>
            <a:r>
              <a:rPr lang="en-US" b="1" dirty="0" smtClean="0">
                <a:solidFill>
                  <a:srgbClr val="6D6E71"/>
                </a:solidFill>
              </a:rPr>
              <a:t>“It’s déjà vu all over again.”</a:t>
            </a:r>
            <a:endParaRPr lang="en-US" b="1" dirty="0">
              <a:solidFill>
                <a:srgbClr val="6D6E7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66950"/>
            <a:ext cx="4453898" cy="220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8" y="1532417"/>
            <a:ext cx="41576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3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24" y="1200150"/>
            <a:ext cx="4734952" cy="3200400"/>
          </a:xfrm>
          <a:prstGeom prst="rect">
            <a:avLst/>
          </a:prstGeom>
        </p:spPr>
      </p:pic>
      <p:sp>
        <p:nvSpPr>
          <p:cNvPr id="601093" name="Rectangle 5"/>
          <p:cNvSpPr>
            <a:spLocks noGrp="1" noChangeArrowheads="1"/>
          </p:cNvSpPr>
          <p:nvPr>
            <p:ph type="title"/>
          </p:nvPr>
        </p:nvSpPr>
        <p:spPr>
          <a:xfrm>
            <a:off x="637309" y="285750"/>
            <a:ext cx="75438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>
                <a:effectLst/>
              </a:rPr>
              <a:t>Assets and Advantages</a:t>
            </a:r>
            <a:endParaRPr lang="en-US" sz="2800" b="1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33400" y="895351"/>
            <a:ext cx="3484124" cy="289936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>
                <a:latin typeface="+mj-lt"/>
              </a:rPr>
              <a:t>Still </a:t>
            </a:r>
            <a:r>
              <a:rPr lang="en-US" sz="2000" u="sng" dirty="0" smtClean="0">
                <a:latin typeface="+mj-lt"/>
              </a:rPr>
              <a:t>$8.5 billion industry </a:t>
            </a:r>
            <a:r>
              <a:rPr lang="en-US" sz="2000" dirty="0" smtClean="0">
                <a:latin typeface="+mj-lt"/>
              </a:rPr>
              <a:t>even after $1 billion decline!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Maine is within </a:t>
            </a:r>
            <a:r>
              <a:rPr lang="en-US" sz="1600" dirty="0">
                <a:latin typeface="+mj-lt"/>
              </a:rPr>
              <a:t>a one day drive of 70 million of the wealthiest people on the </a:t>
            </a:r>
            <a:r>
              <a:rPr lang="en-US" sz="1600" dirty="0" smtClean="0">
                <a:latin typeface="+mj-lt"/>
              </a:rPr>
              <a:t>planet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kern="0" dirty="0" smtClean="0">
                <a:latin typeface="+mj-lt"/>
                <a:cs typeface="Tahoma"/>
                <a:sym typeface="Gill Sans"/>
              </a:rPr>
              <a:t>Nearly </a:t>
            </a:r>
            <a:r>
              <a:rPr lang="en-US" sz="1600" kern="0" dirty="0">
                <a:latin typeface="+mj-lt"/>
                <a:cs typeface="Tahoma"/>
                <a:sym typeface="Gill Sans"/>
              </a:rPr>
              <a:t>half of state’s forestland </a:t>
            </a:r>
            <a:r>
              <a:rPr lang="en-US" sz="1600" kern="0" dirty="0" smtClean="0">
                <a:latin typeface="+mj-lt"/>
                <a:cs typeface="Tahoma"/>
                <a:sym typeface="Gill Sans"/>
              </a:rPr>
              <a:t>(9 </a:t>
            </a:r>
            <a:r>
              <a:rPr lang="en-US" sz="1600" kern="0" dirty="0">
                <a:latin typeface="+mj-lt"/>
                <a:cs typeface="Tahoma"/>
                <a:sym typeface="Gill Sans"/>
              </a:rPr>
              <a:t>million </a:t>
            </a:r>
            <a:r>
              <a:rPr lang="en-US" sz="1600" kern="0" dirty="0" smtClean="0">
                <a:latin typeface="+mj-lt"/>
                <a:cs typeface="Tahoma"/>
                <a:sym typeface="Gill Sans"/>
              </a:rPr>
              <a:t>acres) certified sustainable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latin typeface="+mj-lt"/>
              </a:rPr>
              <a:t>majority of Maine’s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forest lands are privately </a:t>
            </a:r>
            <a:r>
              <a:rPr lang="en-US" sz="1600" dirty="0" smtClean="0">
                <a:latin typeface="+mj-lt"/>
              </a:rPr>
              <a:t>owned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000" dirty="0"/>
          </a:p>
        </p:txBody>
      </p:sp>
      <p:sp>
        <p:nvSpPr>
          <p:cNvPr id="6" name="Oval 5"/>
          <p:cNvSpPr/>
          <p:nvPr/>
        </p:nvSpPr>
        <p:spPr bwMode="auto">
          <a:xfrm rot="18871252">
            <a:off x="7450022" y="2458164"/>
            <a:ext cx="730548" cy="684373"/>
          </a:xfrm>
          <a:prstGeom prst="ellipse">
            <a:avLst/>
          </a:prstGeom>
          <a:noFill/>
          <a:ln w="571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33" tIns="45716" rIns="91433" bIns="45716" numCol="1" rtlCol="0" anchor="t" anchorCtr="0" compatLnSpc="1">
            <a:prstTxWarp prst="textNoShape">
              <a:avLst/>
            </a:prstTxWarp>
          </a:bodyPr>
          <a:lstStyle/>
          <a:p>
            <a:pPr defTabSz="914306" fontAlgn="base">
              <a:spcBef>
                <a:spcPct val="0"/>
              </a:spcBef>
              <a:spcAft>
                <a:spcPct val="0"/>
              </a:spcAft>
            </a:pPr>
            <a:endParaRPr lang="en-US" sz="2400" kern="0">
              <a:solidFill>
                <a:srgbClr val="606060"/>
              </a:solidFill>
              <a:latin typeface="Times New Roman" charset="0"/>
              <a:ea typeface="ＭＳ Ｐゴシック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885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131626" y="3004174"/>
            <a:ext cx="3150679" cy="154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64288" tIns="32144" rIns="64288" bIns="32144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10730" fontAlgn="auto">
              <a:spcBef>
                <a:spcPts val="0"/>
              </a:spcBef>
              <a:spcAft>
                <a:spcPts val="0"/>
              </a:spcAft>
            </a:pPr>
            <a:r>
              <a:rPr lang="en-US" b="1" i="1" kern="0" dirty="0">
                <a:solidFill>
                  <a:srgbClr val="FF0000"/>
                </a:solidFill>
                <a:latin typeface="Gill Sans Light"/>
                <a:sym typeface="Gill Sans"/>
              </a:rPr>
              <a:t>Other Regions Have Developed a Vision For Their Forest Products </a:t>
            </a:r>
            <a:r>
              <a:rPr lang="en-US" b="1" i="1" kern="0" dirty="0" smtClean="0">
                <a:solidFill>
                  <a:srgbClr val="FF0000"/>
                </a:solidFill>
                <a:latin typeface="Gill Sans Light"/>
                <a:sym typeface="Gill Sans"/>
              </a:rPr>
              <a:t>Sector!</a:t>
            </a:r>
            <a:endParaRPr lang="en-US" b="1" i="1" kern="0" dirty="0">
              <a:solidFill>
                <a:srgbClr val="FF0000"/>
              </a:solidFill>
              <a:latin typeface="Gill Sans Light"/>
              <a:sym typeface="Gill San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4748" y="217321"/>
            <a:ext cx="2941838" cy="2416826"/>
            <a:chOff x="-21759" y="1791730"/>
            <a:chExt cx="3579237" cy="41033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b="9021"/>
            <a:stretch/>
          </p:blipFill>
          <p:spPr>
            <a:xfrm>
              <a:off x="92599" y="1791730"/>
              <a:ext cx="3464879" cy="410334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21759" y="1805459"/>
              <a:ext cx="1285652" cy="62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solidFill>
                    <a:srgbClr val="FFFF00"/>
                  </a:solidFill>
                  <a:effectLst>
                    <a:outerShdw dist="38100" dir="3600000" algn="tl" rotWithShape="0">
                      <a:srgbClr val="000000"/>
                    </a:outerShdw>
                  </a:effectLst>
                  <a:latin typeface="Helvetica"/>
                  <a:cs typeface="Helvetica"/>
                  <a:sym typeface="Gill Sans"/>
                </a:rPr>
                <a:t>Sweden</a:t>
              </a:r>
              <a:endParaRPr lang="en-US" kern="0" dirty="0">
                <a:solidFill>
                  <a:srgbClr val="FFFF00"/>
                </a:solidFill>
                <a:effectLst>
                  <a:outerShdw dist="38100" dir="3600000" algn="tl" rotWithShape="0">
                    <a:srgbClr val="000000"/>
                  </a:outerShdw>
                </a:effectLst>
                <a:latin typeface="Gill Sans"/>
                <a:sym typeface="Gill San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527098" y="163255"/>
            <a:ext cx="2345854" cy="2328479"/>
            <a:chOff x="3920891" y="2115728"/>
            <a:chExt cx="3999181" cy="494680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t="4790" b="9129"/>
            <a:stretch/>
          </p:blipFill>
          <p:spPr>
            <a:xfrm>
              <a:off x="3920891" y="2196486"/>
              <a:ext cx="3999181" cy="48660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274094" y="2115728"/>
              <a:ext cx="2257823" cy="1013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1073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500" b="1" kern="0" dirty="0">
                  <a:solidFill>
                    <a:srgbClr val="606060"/>
                  </a:solidFill>
                  <a:latin typeface="Helvetica"/>
                  <a:cs typeface="Helvetica"/>
                  <a:sym typeface="Gill Sans"/>
                </a:rPr>
                <a:t>Finland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4516" b="8158"/>
          <a:stretch/>
        </p:blipFill>
        <p:spPr>
          <a:xfrm>
            <a:off x="3458670" y="287074"/>
            <a:ext cx="2560928" cy="2370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15205" b="18778"/>
          <a:stretch/>
        </p:blipFill>
        <p:spPr>
          <a:xfrm>
            <a:off x="190755" y="2750784"/>
            <a:ext cx="2630450" cy="18082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b="35230"/>
          <a:stretch/>
        </p:blipFill>
        <p:spPr>
          <a:xfrm>
            <a:off x="6499700" y="2750784"/>
            <a:ext cx="2475385" cy="18082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9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4191000" cy="841772"/>
          </a:xfrm>
        </p:spPr>
        <p:txBody>
          <a:bodyPr/>
          <a:lstStyle/>
          <a:p>
            <a:r>
              <a:rPr lang="en-US" sz="3200" dirty="0" smtClean="0"/>
              <a:t>Unique Collaboration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9405" y="943200"/>
            <a:ext cx="4501195" cy="347997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87162"/>
            <a:ext cx="809625" cy="6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9" descr="https://tse1.mm.bing.net/th?&amp;id=OIP.M6510cd11e5f3089cf89933d5c3042700o0&amp;w=143&amp;h=205&amp;c=0&amp;pid=1.9&amp;rs=0&amp;p=0&amp;r=0">
            <a:hlinkClick r:id="rId4" tooltip="&quot;View image details&quot;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23" y="1269315"/>
            <a:ext cx="485775" cy="5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659" y="2519175"/>
            <a:ext cx="1050925" cy="4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4" y="2241322"/>
            <a:ext cx="781050" cy="6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2" y="4248150"/>
            <a:ext cx="2390775" cy="1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371" y="3441815"/>
            <a:ext cx="1207503" cy="5848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" y="3425190"/>
            <a:ext cx="731520" cy="548640"/>
          </a:xfrm>
          <a:prstGeom prst="rect">
            <a:avLst/>
          </a:prstGeom>
        </p:spPr>
      </p:pic>
      <p:pic>
        <p:nvPicPr>
          <p:cNvPr id="13" name="Picture 2" descr="http://www.swoam.org/Portals/0/Logo-vertical-700p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775" y="2241322"/>
            <a:ext cx="914399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s://nifa.usda.gov/sites/default/files/resource/Word_Adobe_usda_nifa_centered_cmyk_300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11" y="3562350"/>
            <a:ext cx="1335024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85088"/>
            <a:ext cx="3434639" cy="444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7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00050"/>
            <a:ext cx="8390303" cy="4076700"/>
          </a:xfrm>
        </p:spPr>
      </p:pic>
    </p:spTree>
    <p:extLst>
      <p:ext uri="{BB962C8B-B14F-4D97-AF65-F5344CB8AC3E}">
        <p14:creationId xmlns:p14="http://schemas.microsoft.com/office/powerpoint/2010/main" val="377283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4" y="971550"/>
            <a:ext cx="5753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85950"/>
            <a:ext cx="6113666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09950"/>
            <a:ext cx="6482863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7"/>
          <a:stretch/>
        </p:blipFill>
        <p:spPr bwMode="auto">
          <a:xfrm>
            <a:off x="2330690" y="2602883"/>
            <a:ext cx="5734050" cy="62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70" y="209550"/>
            <a:ext cx="8229600" cy="857250"/>
          </a:xfrm>
        </p:spPr>
        <p:txBody>
          <a:bodyPr/>
          <a:lstStyle/>
          <a:p>
            <a:r>
              <a:rPr lang="en-US" sz="4000" dirty="0" smtClean="0"/>
              <a:t>Signs of Investment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12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529" y="2686051"/>
            <a:ext cx="5562600" cy="189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7657"/>
            <a:ext cx="5401930" cy="249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00150"/>
            <a:ext cx="5280660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6D6E71"/>
                </a:solidFill>
              </a:rPr>
              <a:t>“The future </a:t>
            </a:r>
            <a:r>
              <a:rPr lang="en-US" sz="3600" b="1" dirty="0" err="1">
                <a:solidFill>
                  <a:srgbClr val="6D6E71"/>
                </a:solidFill>
              </a:rPr>
              <a:t>ain’t</a:t>
            </a:r>
            <a:r>
              <a:rPr lang="en-US" sz="3600" b="1" dirty="0">
                <a:solidFill>
                  <a:srgbClr val="6D6E71"/>
                </a:solidFill>
              </a:rPr>
              <a:t> what it used to be.”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047750"/>
            <a:ext cx="4038600" cy="33944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Cross Laminated Timber</a:t>
            </a:r>
          </a:p>
          <a:p>
            <a:r>
              <a:rPr lang="en-US" sz="2000" dirty="0" smtClean="0"/>
              <a:t>“</a:t>
            </a:r>
            <a:r>
              <a:rPr lang="en-US" sz="2000" dirty="0" err="1" smtClean="0"/>
              <a:t>Plyscrapers</a:t>
            </a:r>
            <a:r>
              <a:rPr lang="en-US" sz="2000" dirty="0" smtClean="0"/>
              <a:t>”!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2000" dirty="0" smtClean="0"/>
          </a:p>
          <a:p>
            <a:r>
              <a:rPr lang="en-US" sz="2000" dirty="0" smtClean="0"/>
              <a:t>Bullitt Center, Seattle, WA</a:t>
            </a:r>
          </a:p>
          <a:p>
            <a:r>
              <a:rPr lang="en-US" sz="1800" dirty="0"/>
              <a:t>Brock Commons, </a:t>
            </a:r>
            <a:br>
              <a:rPr lang="en-US" sz="1800" dirty="0"/>
            </a:br>
            <a:r>
              <a:rPr lang="en-US" sz="1800" dirty="0"/>
              <a:t>Vancouver BC</a:t>
            </a:r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8600" y="1885950"/>
            <a:ext cx="423386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4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95350"/>
            <a:ext cx="44196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6D6E71"/>
                </a:solidFill>
              </a:rPr>
              <a:t>“The future </a:t>
            </a:r>
            <a:r>
              <a:rPr lang="en-US" sz="3600" b="1" dirty="0" err="1">
                <a:solidFill>
                  <a:srgbClr val="6D6E71"/>
                </a:solidFill>
              </a:rPr>
              <a:t>ain’t</a:t>
            </a:r>
            <a:r>
              <a:rPr lang="en-US" sz="3600" b="1" dirty="0">
                <a:solidFill>
                  <a:srgbClr val="6D6E71"/>
                </a:solidFill>
              </a:rPr>
              <a:t> what it used to be.”</a:t>
            </a:r>
            <a:endParaRPr lang="en-US" sz="4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0349" y="1581150"/>
            <a:ext cx="4192587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1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Now, the brutal honesty…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3612B-30C3-4FDD-AFA4-6CECFEA48FF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1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550"/>
            <a:ext cx="9144000" cy="797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UMaine Collaborates with Oak Ridge National Laboratory:</a:t>
            </a:r>
            <a:br>
              <a:rPr lang="en-US" sz="2400" dirty="0" smtClean="0"/>
            </a:br>
            <a:r>
              <a:rPr lang="en-US" sz="2400" dirty="0" smtClean="0"/>
              <a:t>Additive Manufacturing with </a:t>
            </a:r>
            <a:r>
              <a:rPr lang="en-US" sz="2400" dirty="0" err="1" smtClean="0"/>
              <a:t>Biobased</a:t>
            </a:r>
            <a:r>
              <a:rPr lang="en-US" sz="2400" dirty="0" smtClean="0"/>
              <a:t> Materials</a:t>
            </a:r>
            <a:endParaRPr lang="en-US" sz="2400" dirty="0"/>
          </a:p>
        </p:txBody>
      </p:sp>
      <p:pic>
        <p:nvPicPr>
          <p:cNvPr id="4" name="Picture 3" descr="printing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8" y="1225402"/>
            <a:ext cx="3557833" cy="1690907"/>
          </a:xfrm>
          <a:prstGeom prst="rect">
            <a:avLst/>
          </a:prstGeom>
        </p:spPr>
      </p:pic>
      <p:pic>
        <p:nvPicPr>
          <p:cNvPr id="5" name="Picture 4" descr="boat-building-2-0-livrea26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51281"/>
            <a:ext cx="3998698" cy="1925049"/>
          </a:xfrm>
          <a:prstGeom prst="rect">
            <a:avLst/>
          </a:prstGeom>
        </p:spPr>
      </p:pic>
      <p:pic>
        <p:nvPicPr>
          <p:cNvPr id="6" name="Picture 5" descr="1200px-Oak_Ridge_National_Laboratory_logo.sv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9" y="3181350"/>
            <a:ext cx="3276600" cy="12676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1504950"/>
            <a:ext cx="3465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3-D Printer and Printed Yacht (below)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875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Forest Economy Project\Presentations\Rainbow 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14574"/>
            <a:ext cx="7315200" cy="425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16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="" xmlns:a16="http://schemas.microsoft.com/office/drawing/2014/main" id="{CC1689AB-5BDC-F84E-A2F3-2E2869C04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169" y="1338607"/>
            <a:ext cx="1783080" cy="178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Consumer Demand for </a:t>
            </a:r>
            <a:r>
              <a:rPr lang="en-US" sz="3600" dirty="0" err="1" smtClean="0"/>
              <a:t>Biobased</a:t>
            </a:r>
            <a:r>
              <a:rPr lang="en-US" sz="3600" dirty="0" smtClean="0"/>
              <a:t> Products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74652"/>
            <a:ext cx="3657600" cy="3614166"/>
          </a:xfrm>
        </p:spPr>
        <p:txBody>
          <a:bodyPr/>
          <a:lstStyle/>
          <a:p>
            <a:pPr marL="0" indent="0" defTabSz="377890">
              <a:spcBef>
                <a:spcPts val="1547"/>
              </a:spcBef>
              <a:buSzPct val="75000"/>
              <a:buNone/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Market for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biobased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 materials and chemicals has reached $1B (a 28% annual increase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).</a:t>
            </a:r>
          </a:p>
          <a:p>
            <a:pPr marL="0" indent="0" defTabSz="377890">
              <a:spcBef>
                <a:spcPts val="1547"/>
              </a:spcBef>
              <a:buSzPct val="75000"/>
              <a:buNone/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2/3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of total chemicals worldwide can be produced from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biobased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 material - over 50,000 products, a </a:t>
            </a:r>
            <a:r>
              <a:rPr lang="en-US" b="1" dirty="0">
                <a:solidFill>
                  <a:srgbClr val="FF0000"/>
                </a:solidFill>
                <a:ea typeface="Avenir Book"/>
                <a:cs typeface="Avenir Book"/>
                <a:sym typeface="Avenir Book"/>
              </a:rPr>
              <a:t>$1T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annual global market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.</a:t>
            </a:r>
          </a:p>
          <a:p>
            <a:pPr marL="0" indent="0" defTabSz="377890">
              <a:spcBef>
                <a:spcPts val="1547"/>
              </a:spcBef>
              <a:buSzPct val="75000"/>
              <a:buNone/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Global demand for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biobased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 and biodegradable plastics will rise 19% per year. Rising demand for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bioplastics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ea typeface="Avenir Book"/>
                <a:cs typeface="Avenir Book"/>
                <a:sym typeface="Avenir Book"/>
              </a:rPr>
              <a:t> for food + beverages.</a:t>
            </a:r>
          </a:p>
          <a:p>
            <a:pPr marL="0" indent="0" defTabSz="377890">
              <a:spcBef>
                <a:spcPts val="1547"/>
              </a:spcBef>
              <a:buSzPct val="75000"/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chemeClr val="bg1">
                  <a:lumMod val="50000"/>
                </a:schemeClr>
              </a:solidFill>
              <a:ea typeface="Avenir Book"/>
              <a:cs typeface="Avenir Book"/>
              <a:sym typeface="Avenir Book"/>
            </a:endParaRPr>
          </a:p>
          <a:p>
            <a:pPr marL="0" indent="0" defTabSz="377890">
              <a:spcBef>
                <a:spcPts val="1547"/>
              </a:spcBef>
              <a:buSzPct val="75000"/>
              <a:buNone/>
              <a:defRPr sz="1800">
                <a:solidFill>
                  <a:srgbClr val="000000"/>
                </a:solidFill>
              </a:defRPr>
            </a:pPr>
            <a:endParaRPr lang="en-US" dirty="0">
              <a:solidFill>
                <a:schemeClr val="bg1">
                  <a:lumMod val="50000"/>
                </a:schemeClr>
              </a:solidFill>
              <a:ea typeface="Avenir Book"/>
              <a:cs typeface="Avenir Book"/>
              <a:sym typeface="Avenir Book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oke.jpeg">
            <a:extLst>
              <a:ext uri="{FF2B5EF4-FFF2-40B4-BE49-F238E27FC236}">
                <a16:creationId xmlns="" xmlns:a16="http://schemas.microsoft.com/office/drawing/2014/main" id="{6EF40646-6BC5-5F49-9D0F-25E7B4435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01" y="3149597"/>
            <a:ext cx="1334552" cy="1334552"/>
          </a:xfrm>
          <a:prstGeom prst="rect">
            <a:avLst/>
          </a:prstGeom>
        </p:spPr>
      </p:pic>
      <p:pic>
        <p:nvPicPr>
          <p:cNvPr id="6" name="Picture 5" descr="download (4).jpeg">
            <a:extLst>
              <a:ext uri="{FF2B5EF4-FFF2-40B4-BE49-F238E27FC236}">
                <a16:creationId xmlns="" xmlns:a16="http://schemas.microsoft.com/office/drawing/2014/main" id="{6E2796A2-F517-FB41-939F-0A011F43F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249" y="819150"/>
            <a:ext cx="2457903" cy="1442865"/>
          </a:xfrm>
          <a:prstGeom prst="rect">
            <a:avLst/>
          </a:prstGeom>
        </p:spPr>
      </p:pic>
      <p:pic>
        <p:nvPicPr>
          <p:cNvPr id="8" name="Picture 7" descr="Activia_cup.jpg">
            <a:extLst>
              <a:ext uri="{FF2B5EF4-FFF2-40B4-BE49-F238E27FC236}">
                <a16:creationId xmlns="" xmlns:a16="http://schemas.microsoft.com/office/drawing/2014/main" id="{010D5D3E-C4A2-5E46-B91C-D0E5A4007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62" y="2983073"/>
            <a:ext cx="1443439" cy="1568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1141BA-FD5A-E546-9A68-6B72883D41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0" y="3524960"/>
            <a:ext cx="2369566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2800" y="590550"/>
            <a:ext cx="2895601" cy="762000"/>
          </a:xfrm>
        </p:spPr>
        <p:txBody>
          <a:bodyPr/>
          <a:lstStyle/>
          <a:p>
            <a:r>
              <a:rPr lang="en-US" sz="2800" dirty="0" smtClean="0"/>
              <a:t>Community Working Group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85E52-1812-4A67-8BC1-1B0FB488C949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02" y="221510"/>
            <a:ext cx="3003698" cy="357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1510"/>
            <a:ext cx="2362200" cy="306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83083"/>
            <a:ext cx="402431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83083"/>
            <a:ext cx="1905000" cy="198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1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6D6E71"/>
                </a:solidFill>
              </a:rPr>
              <a:t>Unleash the Full Potential</a:t>
            </a:r>
            <a:br>
              <a:rPr lang="en-US" sz="4800" b="1" dirty="0" smtClean="0">
                <a:solidFill>
                  <a:srgbClr val="6D6E71"/>
                </a:solidFill>
              </a:rPr>
            </a:br>
            <a:r>
              <a:rPr lang="en-US" sz="4800" b="1" dirty="0" smtClean="0">
                <a:solidFill>
                  <a:srgbClr val="6D6E71"/>
                </a:solidFill>
              </a:rPr>
              <a:t>of Maine Leaders</a:t>
            </a:r>
            <a:endParaRPr lang="en-US" sz="4800" b="1" dirty="0">
              <a:solidFill>
                <a:srgbClr val="6D6E7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352550"/>
            <a:ext cx="4343400" cy="2861072"/>
          </a:xfrm>
        </p:spPr>
        <p:txBody>
          <a:bodyPr/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25 Years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4000" dirty="0" smtClean="0"/>
              <a:t>~1100 Leaders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67" y="253857"/>
            <a:ext cx="4730066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3" y="1276350"/>
            <a:ext cx="321468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7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4949"/>
            <a:ext cx="4038600" cy="3089675"/>
          </a:xfrm>
        </p:spPr>
        <p:txBody>
          <a:bodyPr/>
          <a:lstStyle/>
          <a:p>
            <a:r>
              <a:rPr lang="en-US" dirty="0" smtClean="0"/>
              <a:t>New: ICL Leadership Intensive transfers to MDF!</a:t>
            </a:r>
          </a:p>
          <a:p>
            <a:r>
              <a:rPr lang="en-US" dirty="0" smtClean="0"/>
              <a:t>25 years, 770 alumni</a:t>
            </a:r>
          </a:p>
          <a:p>
            <a:r>
              <a:rPr lang="en-US" dirty="0" smtClean="0"/>
              <a:t>Increased reach, impact, engagement!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D5961-165B-4940-B96F-297227929A64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09750"/>
            <a:ext cx="460874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9550"/>
            <a:ext cx="54197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72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5750"/>
            <a:ext cx="3517682" cy="4206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5750"/>
            <a:ext cx="3742348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65760"/>
            <a:ext cx="5479272" cy="36576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40080"/>
            <a:ext cx="2948940" cy="393192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D5961-165B-4940-B96F-297227929A6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0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7590"/>
            <a:ext cx="5084124" cy="33940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40498"/>
            <a:ext cx="3660775" cy="244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9550"/>
            <a:ext cx="1951314" cy="29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8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629150"/>
            <a:ext cx="2133600" cy="357188"/>
          </a:xfrm>
          <a:prstGeom prst="rect">
            <a:avLst/>
          </a:prstGeom>
        </p:spPr>
        <p:txBody>
          <a:bodyPr/>
          <a:lstStyle/>
          <a:p>
            <a:fld id="{81A49349-ADC6-414F-A2BC-B2088930FB1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3" t="18743" r="7950" b="12507"/>
          <a:stretch/>
        </p:blipFill>
        <p:spPr bwMode="auto">
          <a:xfrm>
            <a:off x="533400" y="314728"/>
            <a:ext cx="8077200" cy="414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0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83463"/>
            <a:ext cx="2409825" cy="28575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9550"/>
            <a:ext cx="4038600" cy="126624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D5961-165B-4940-B96F-297227929A64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9144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74321"/>
            <a:ext cx="8412480" cy="411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81A49349-ADC6-414F-A2BC-B2088930FB11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/>
          <a:stretch/>
        </p:blipFill>
        <p:spPr bwMode="auto">
          <a:xfrm>
            <a:off x="2743200" y="186180"/>
            <a:ext cx="3657601" cy="230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www.idexx.com/images/corporate/about-idexx/our-purpose/our-work-ref-lab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47950"/>
            <a:ext cx="3055789" cy="171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9964" b="15207"/>
          <a:stretch/>
        </p:blipFill>
        <p:spPr>
          <a:xfrm>
            <a:off x="1066800" y="2495550"/>
            <a:ext cx="2819401" cy="156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1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74320"/>
            <a:ext cx="8595360" cy="42062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5750"/>
            <a:ext cx="7315200" cy="4206240"/>
          </a:xfrm>
        </p:spPr>
      </p:pic>
    </p:spTree>
    <p:extLst>
      <p:ext uri="{BB962C8B-B14F-4D97-AF65-F5344CB8AC3E}">
        <p14:creationId xmlns:p14="http://schemas.microsoft.com/office/powerpoint/2010/main" val="14119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91781"/>
            <a:ext cx="4038600" cy="261081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8271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6584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74285"/>
            <a:ext cx="2743200" cy="133125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8FE1B-6C2B-4326-9111-DA35F5AEF2FB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8150"/>
            <a:ext cx="32305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8481" y="981755"/>
            <a:ext cx="4572000" cy="238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60761"/>
            <a:ext cx="137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57550"/>
            <a:ext cx="1944687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27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2249"/>
            <a:ext cx="4038600" cy="302987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767E5-5C1C-479A-8A1F-E702FEB4411B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8150"/>
            <a:ext cx="32305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83374"/>
            <a:ext cx="4038600" cy="30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40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Trusted </a:t>
            </a:r>
            <a:r>
              <a:rPr lang="en-US" sz="2800" b="1" dirty="0" smtClean="0"/>
              <a:t>Research</a:t>
            </a:r>
          </a:p>
          <a:p>
            <a:endParaRPr lang="en-US" sz="2800" b="1" dirty="0"/>
          </a:p>
          <a:p>
            <a:r>
              <a:rPr lang="en-US" sz="2800" b="1" dirty="0" smtClean="0"/>
              <a:t>Leadership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Creative Cross-Sector Partnerships</a:t>
            </a:r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349-ADC6-414F-A2BC-B2088930FB11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5" name="Picture 4" descr="H:\MDF\Logos-Signatures-headshots\2011 MDF Logo\MDF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02" y="387326"/>
            <a:ext cx="6259471" cy="45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629150"/>
            <a:ext cx="2133600" cy="357188"/>
          </a:xfrm>
          <a:prstGeom prst="rect">
            <a:avLst/>
          </a:prstGeom>
        </p:spPr>
        <p:txBody>
          <a:bodyPr/>
          <a:lstStyle/>
          <a:p>
            <a:fld id="{81A49349-ADC6-414F-A2BC-B2088930FB11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14400" y="1200150"/>
            <a:ext cx="73152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b="1" kern="0" dirty="0" smtClean="0">
                <a:solidFill>
                  <a:srgbClr val="6D6E71"/>
                </a:solidFill>
              </a:rPr>
              <a:t>“If you don’t know</a:t>
            </a:r>
            <a:br>
              <a:rPr lang="en-US" b="1" kern="0" dirty="0" smtClean="0">
                <a:solidFill>
                  <a:srgbClr val="6D6E71"/>
                </a:solidFill>
              </a:rPr>
            </a:br>
            <a:r>
              <a:rPr lang="en-US" b="1" kern="0" dirty="0" smtClean="0">
                <a:solidFill>
                  <a:srgbClr val="6D6E71"/>
                </a:solidFill>
              </a:rPr>
              <a:t>where you are going,</a:t>
            </a:r>
            <a:br>
              <a:rPr lang="en-US" b="1" kern="0" dirty="0" smtClean="0">
                <a:solidFill>
                  <a:srgbClr val="6D6E71"/>
                </a:solidFill>
              </a:rPr>
            </a:br>
            <a:r>
              <a:rPr lang="en-US" b="1" kern="0" dirty="0" smtClean="0">
                <a:solidFill>
                  <a:srgbClr val="6D6E71"/>
                </a:solidFill>
              </a:rPr>
              <a:t>you’ll end up someplace else.”</a:t>
            </a:r>
          </a:p>
          <a:p>
            <a:endParaRPr lang="en-US" b="1" kern="0" dirty="0">
              <a:solidFill>
                <a:srgbClr val="6D6E71"/>
              </a:solidFill>
            </a:endParaRPr>
          </a:p>
          <a:p>
            <a:r>
              <a:rPr lang="en-US" b="1" kern="0" dirty="0" smtClean="0">
                <a:solidFill>
                  <a:srgbClr val="6D6E71"/>
                </a:solidFill>
              </a:rPr>
              <a:t>-- Yogi Berra</a:t>
            </a:r>
            <a:endParaRPr lang="en-US" b="1" kern="0" dirty="0">
              <a:solidFill>
                <a:srgbClr val="6D6E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0" t="39993" r="16362" b="22507"/>
          <a:stretch/>
        </p:blipFill>
        <p:spPr bwMode="auto">
          <a:xfrm>
            <a:off x="304800" y="590550"/>
            <a:ext cx="8534400" cy="320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019550"/>
            <a:ext cx="4993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Source:  </a:t>
            </a:r>
            <a:r>
              <a:rPr lang="en-US" sz="1400" dirty="0" smtClean="0"/>
              <a:t>U.S. Census Bureau, American Community Survey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1858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9" t="15835" r="28264" b="5415"/>
          <a:stretch/>
        </p:blipFill>
        <p:spPr bwMode="auto">
          <a:xfrm>
            <a:off x="1920240" y="209550"/>
            <a:ext cx="5303520" cy="43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22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280160"/>
            <a:ext cx="802767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10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</Template>
  <TotalTime>9648</TotalTime>
  <Words>835</Words>
  <Application>Microsoft Office PowerPoint</Application>
  <PresentationFormat>On-screen Show (16:9)</PresentationFormat>
  <Paragraphs>211</Paragraphs>
  <Slides>91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4" baseType="lpstr">
      <vt:lpstr>default</vt:lpstr>
      <vt:lpstr>1_default</vt:lpstr>
      <vt:lpstr>Acrobat Document</vt:lpstr>
      <vt:lpstr>PowerPoint Presentation</vt:lpstr>
      <vt:lpstr>PowerPoint Presentation</vt:lpstr>
      <vt:lpstr>Maine Economic Context Requires Brutal Honesty, Unquenchable Optimism</vt:lpstr>
      <vt:lpstr>First, the good news…</vt:lpstr>
      <vt:lpstr>PowerPoint Presentation</vt:lpstr>
      <vt:lpstr>PowerPoint Presentation</vt:lpstr>
      <vt:lpstr>Now, the brutal honesty…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Attract, Build &amp; Retain Talent for Maine</vt:lpstr>
      <vt:lpstr>PowerPoint Presentation</vt:lpstr>
      <vt:lpstr>Create a Climate for Investment &amp; Innovation in Maine</vt:lpstr>
      <vt:lpstr>PowerPoint Presentation</vt:lpstr>
      <vt:lpstr>PowerPoint Presentation</vt:lpstr>
      <vt:lpstr>“Recognition  is an accelerant of  change.”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Unleash the Potential of Maine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#BHAG</vt:lpstr>
      <vt:lpstr>New England Attainment Goals</vt:lpstr>
      <vt:lpstr>PowerPoint Presentation</vt:lpstr>
      <vt:lpstr>PowerPoint Presentation</vt:lpstr>
      <vt:lpstr>PowerPoint Presentation</vt:lpstr>
      <vt:lpstr>Maine’s Workforce and Education Coalition</vt:lpstr>
      <vt:lpstr>PowerPoint Presentation</vt:lpstr>
      <vt:lpstr>PowerPoint Presentation</vt:lpstr>
      <vt:lpstr>PowerPoint Presentation</vt:lpstr>
      <vt:lpstr>College Kids Aren’t Always Kids…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109,000</vt:lpstr>
      <vt:lpstr>PowerPoint Presentation</vt:lpstr>
      <vt:lpstr>PowerPoint Presentation</vt:lpstr>
      <vt:lpstr>PowerPoint Presentation</vt:lpstr>
      <vt:lpstr>Unleash the Potential of Communities &amp; Economic Sectors</vt:lpstr>
      <vt:lpstr>PowerPoint Presentation</vt:lpstr>
      <vt:lpstr>  </vt:lpstr>
      <vt:lpstr>“It’s déjà vu all over again.”</vt:lpstr>
      <vt:lpstr>Assets and Advantages</vt:lpstr>
      <vt:lpstr>PowerPoint Presentation</vt:lpstr>
      <vt:lpstr>Unique Collaboration</vt:lpstr>
      <vt:lpstr>PowerPoint Presentation</vt:lpstr>
      <vt:lpstr>Signs of Investment</vt:lpstr>
      <vt:lpstr>PowerPoint Presentation</vt:lpstr>
      <vt:lpstr>“The future ain’t what it used to be.”</vt:lpstr>
      <vt:lpstr>“The future ain’t what it used to be.”</vt:lpstr>
      <vt:lpstr>UMaine Collaborates with Oak Ridge National Laboratory: Additive Manufacturing with Biobased Materials</vt:lpstr>
      <vt:lpstr>PowerPoint Presentation</vt:lpstr>
      <vt:lpstr>Consumer Demand for Biobased Products</vt:lpstr>
      <vt:lpstr>Community Working Group</vt:lpstr>
      <vt:lpstr>Unleash the Full Potential of Maine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Maine Development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Laurie Lachance</dc:creator>
  <cp:lastModifiedBy>Yellow L. Breen</cp:lastModifiedBy>
  <cp:revision>474</cp:revision>
  <cp:lastPrinted>2018-09-26T23:27:19Z</cp:lastPrinted>
  <dcterms:created xsi:type="dcterms:W3CDTF">2005-09-13T15:06:26Z</dcterms:created>
  <dcterms:modified xsi:type="dcterms:W3CDTF">2019-01-04T20:12:42Z</dcterms:modified>
</cp:coreProperties>
</file>